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8" r:id="rId2"/>
    <p:sldId id="302" r:id="rId3"/>
    <p:sldId id="359" r:id="rId4"/>
    <p:sldId id="360" r:id="rId5"/>
    <p:sldId id="361" r:id="rId6"/>
    <p:sldId id="362" r:id="rId7"/>
    <p:sldId id="365" r:id="rId8"/>
    <p:sldId id="294" r:id="rId9"/>
    <p:sldId id="366" r:id="rId10"/>
    <p:sldId id="368" r:id="rId11"/>
    <p:sldId id="370" r:id="rId12"/>
    <p:sldId id="371" r:id="rId13"/>
    <p:sldId id="372" r:id="rId14"/>
    <p:sldId id="316" r:id="rId15"/>
    <p:sldId id="378" r:id="rId16"/>
    <p:sldId id="381" r:id="rId17"/>
    <p:sldId id="379" r:id="rId18"/>
    <p:sldId id="380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1" r:id="rId28"/>
    <p:sldId id="432" r:id="rId29"/>
    <p:sldId id="395" r:id="rId30"/>
    <p:sldId id="323" r:id="rId31"/>
    <p:sldId id="393" r:id="rId32"/>
    <p:sldId id="397" r:id="rId33"/>
    <p:sldId id="326" r:id="rId34"/>
    <p:sldId id="433" r:id="rId35"/>
    <p:sldId id="434" r:id="rId36"/>
    <p:sldId id="330" r:id="rId37"/>
    <p:sldId id="435" r:id="rId38"/>
    <p:sldId id="353" r:id="rId39"/>
    <p:sldId id="399" r:id="rId40"/>
    <p:sldId id="402" r:id="rId41"/>
    <p:sldId id="403" r:id="rId42"/>
    <p:sldId id="404" r:id="rId43"/>
    <p:sldId id="405" r:id="rId44"/>
    <p:sldId id="436" r:id="rId45"/>
    <p:sldId id="437" r:id="rId46"/>
    <p:sldId id="438" r:id="rId47"/>
    <p:sldId id="439" r:id="rId48"/>
    <p:sldId id="440" r:id="rId49"/>
    <p:sldId id="415" r:id="rId50"/>
    <p:sldId id="416" r:id="rId51"/>
    <p:sldId id="334" r:id="rId52"/>
    <p:sldId id="418" r:id="rId53"/>
    <p:sldId id="417" r:id="rId54"/>
    <p:sldId id="419" r:id="rId55"/>
    <p:sldId id="420" r:id="rId56"/>
    <p:sldId id="421" r:id="rId57"/>
    <p:sldId id="422" r:id="rId58"/>
    <p:sldId id="423" r:id="rId59"/>
    <p:sldId id="441" r:id="rId60"/>
    <p:sldId id="442" r:id="rId61"/>
    <p:sldId id="443" r:id="rId62"/>
    <p:sldId id="431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99B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4409" autoAdjust="0"/>
  </p:normalViewPr>
  <p:slideViewPr>
    <p:cSldViewPr snapToGrid="0">
      <p:cViewPr varScale="1">
        <p:scale>
          <a:sx n="78" d="100"/>
          <a:sy n="78" d="100"/>
        </p:scale>
        <p:origin x="69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22:34:41.7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5:44:03.0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1361 103 24575,'-67'82'0,"-17"16"0,-38 47-164,-832 1037-5064,933-1154 5168,-72 87 1093,75-91-990,16-21 187,3-2 31,9-6 298,14-12 331,-24 16-864,260-168 2339,-181 121-2484,572-316-1837,37 68-269,-563 259 2248,-31 9 1209,-93 28-1155,0 0 0,0 0-1,-1-1 1,1 1-1,0 0 1,0-1 0,0 1-1,-1-1 1,1 1-1,0-1 1,0 1 0,-1-1-1,1 1 1,-1-1 0,1 0-1,1-1 1,-2 2-36,0-1 1,0 1-1,0-1 1,0 1-1,0-1 1,0 1-1,0 0 0,0-1 1,0 1-1,0-1 1,0 1-1,0-1 1,-1 1-1,1-1 1,0 1-1,0 0 1,0-1-1,-1 1 0,1-1 1,0 1-1,0 0 1,-1-1-1,1 1 1,-4-4 121,0 1-1,0-1 1,0 1 0,-8-4-1,6 3-230,-128-77 120,-50-33-57,151 92 0,-688-437-787,699 446 792,4 2 0,0 0 0,1-1 0,-31-27 0,46 37 14,-8-6 418,10 9-420,0-1-1,-1 0 1,1 1 0,-1-1 0,1 0-1,0 1 1,-1-1 0,1 0-1,0 1 1,0-1 0,-1 1 0,1-1-1,0 1 1,0-1 0,0 1-1,0-1 1,-1 0 0,1 1-1,0-1 1,0 1 0,0-1 0,0 1-1,0-1 1,0 1 0,0-1-1,0 1 1,1-1 0,-1 1 0,0 0-1,1 19-11,1 0 0,1-1 0,10 35 0,-11-45 0,35 126 0,27 57-164,24 52-655,401 1180-1500,-483-1404 2319,-5-16 0,-1 0 0,1-1 0,1 1 0,-1-1 0,0 1 0,1-1 0,-1 0 0,1 0 0,4 6 0,-6-17 0,-33-510 3138,105-734-4861,-61 1008 2245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5:44:05.0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1177 535 24575,'-90'82'0,"-910"912"-3728,981-973 3926,3-5-16,2 1 1,-18 23 0,32-39-179,-1 0 0,0 0 0,1 0 0,-1 0 0,1 1 0,-1-1 0,1 0 1,-1 0-1,1 0 0,0 0 0,0 1 0,0-1 0,-1 2 0,1-3 3,1 1 1,-1-1-1,0 1 0,0-1 0,0 1 1,0-1-1,1 1 0,-1-1 0,0 0 0,1 1 1,-1-1-1,0 1 0,0-1 0,1 0 0,-1 1 1,1-1-1,-1 0 0,0 1 0,1-1 1,-1 0-1,1 0 0,-1 0 0,1 1 0,3 0 92,0-1 0,0 1 0,-1 0 0,1-1 0,0 0 0,6-1 0,-8 1-39,163-7 1961,72-3-2043,-138 9 34,295-11-923,-268 3 784,138-28-1,-154 12 128,0-4 0,126-52 0,-234 81-15,7-3 42,0-1-1,-1 0 0,0 0 0,0-1 1,14-9-1,-20 12 2,-1 1 0,0 0 0,1-1 0,-1 1 0,0-1 0,0 0 0,0 1 1,0-1-1,0 0 0,0 1 0,-1-1 0,1 0 0,0 0 0,-1 0 0,1 0 0,-1 1 0,0-1 0,0 0 0,0 0 1,0 0-1,0 0 0,0 0 0,0 0 0,-1 0 0,1 0 0,-1 1 0,1-1 0,-1 0 0,0 0 0,0 0 0,1 1 1,-1-1-1,0 0 0,-3-2 0,-8-13-21,-2 1 0,0 0 0,-31-26 0,44 42-7,-231-194-287,117 102-381,69 54 393,-528-424-296,514 416 571,-38-29-178,-115-114 0,199 171 155,12 15 162,-1 0 0,1 0 0,-1 0 0,1 0 0,-1 0 0,-4-2 0,6 5-124,1 0 0,0 0 0,0-1 0,0 1 0,0 0 0,0 0 0,0 0 0,0 0 0,-1 0 0,1 0 0,0 0 0,0 0 0,0 0 0,0 0 1,0 0-1,0 0 0,-1 0 0,1 1 0,0-1 0,0 0 0,0 0 0,0 0 0,0 0 0,0 0 0,0 0 0,-1 0 0,1 0 0,0 0 0,0 0 0,0 0 0,0 0 0,0 1 0,0-1 0,0 0 0,0 0 0,0 0 0,0 0 0,0 0 0,0 0 0,0 1 0,-1-1 0,1 0 0,0 0 1,0 0-1,0 0 0,0 0 0,0 0 0,0 0 0,0 1 0,-1 5 74,0 0 0,1 1 0,-1-1 0,2 11 0,-1 2-79,7 438-1976,96 659 0,-49-793 403,25-13 391,-73-294 1222,-1 1 98,0-1 0,1 1-1,1-1 1,1-1 0,16 26 0,-24-40-60,1 0 1,0 1-1,0-1 1,0 0 0,0 0-1,0 0 1,0 0-1,1 0 1,-1 0-1,0 0 1,0-1 0,1 1-1,-1 0 1,1 0-1,-1-1 1,0 1-1,1-1 1,-1 0-1,1 1 1,-1-1 0,1 0-1,-1 0 1,3 0-1,-2 0 11,-1-1-1,0 0 1,1 1-1,-1-1 0,0 0 1,0 1-1,0-1 1,0 0-1,0 0 1,0 0-1,0 0 0,0 0 1,0 0-1,0 0 1,0-1-1,0 1 0,-1 0 1,1 0-1,-1-1 1,1 1-1,-1 0 1,1-1-1,-1 1 0,0 0 1,1-3-1,2-19 249,-1 1 0,-2-36 0,1 4-342,56-837-2027,76 9-976,-90 688 2528,93-256 1,-129 432-1763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22:34:58.0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 24575,'42'-9'0,"-1"1"0,66-3 0,-78 10 0,1 1 0,-1 2 0,0 1 0,45 10 0,-72-12 0,0 0 0,0 0 0,1-1 0,-1 1 0,-1 0 0,2 1 0,-1-2 0,0 2 0,0 0 0,0-1 0,-1 1 0,1-1 0,0 1 0,-1-1 0,1 1 0,-1 0 0,0 0 0,1 0 0,-2 1 0,2-2 0,-1 2 0,0-1 0,-1 0 0,1 1 0,0 3 0,1 5 0,-2 0 0,1 0 0,-1 0 0,-2 16 0,0-8 0,-20 210 0,-3 37 0,25-149 0,0-4 0,-3-88 0,-1 0 0,0 1 0,-11 30 0,-6 36 0,20-83 0,0-1 0,1 14 0,0 6 0,0-27 0,0 0 0,0 0 0,0-1 0,0 1 0,0 0 0,-1 0 0,1 0 0,-1 0 0,1 0 0,-1 0 0,0-1 0,1 1 0,0-1 0,-1 1 0,0 0 0,0 0 0,0-1 0,1 0 0,-1 1 0,0 0 0,0-1 0,1 1 0,-1-1 0,0 1 0,0-1 0,0 0 0,1 0 0,-3 0 0,-3 2 0,0-1 0,-1 0 0,-8-1 0,-2 0 0,2 3 32,1 1-1,-17 6 0,19-6-322,1 0-1,0-1 0,-1-1 0,-14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22:35:05.2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20 24575,'326'-9'0,"-5"-1"0,-248 10 0,153 2 0,-152 1 0,74 15 0,-108-10 0,-1 2 0,45 18 0,-83-27 0,0-1 0,0 1 0,0 0 0,0 0 0,0 0 0,0-1 0,0 1 0,-1 0 0,1 0 0,0 0 0,0 0 0,-1 0 0,1 0 0,-1 1 0,1-1 0,-1 0 0,1 0 0,-1 0 0,0 0 0,0 1 0,1-1 0,-1 0 0,0 0 0,0 2 0,-1 37 0,0-23 0,4 290 0,4-210 0,22 113 0,13-9-385,42 264 50,-31 69 335,0-5 0,18-40 0,-25-194 0,-26-124 0,-4 272 0,-5-130 744,0-65-768,-11 282 24,-1-483 0,-3-1 0,-1 0 0,-13 49 0,6-33 0,-5 110 0,13 65 0,4-173 0,0-57 0,-1 1 0,0-1 0,-1 0 0,0 0 0,0 1 0,-1-1 0,1 0 0,-1-1 0,-1 1 0,1 0 0,-1-1 0,-9 11 0,-4 3 0,-1-1 0,-25 22 0,-181 137 0,-13-20 0,83-64 0,120-68-1365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4:37:2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93 172 24575,'-4'-1'0,"0"-1"0,-1 1 0,1-1 0,0 0 0,0 0 0,0 0 0,-4-4 0,6 5 0,-2-3 0,-1 1 0,1-1 0,0 0 0,0 0 0,0 0 0,1 0 0,-1-1 0,1 0 0,0 1 0,0-1 0,1 0 0,-4-8 0,6 11 0,-1-1 0,0 1 0,0 0 0,1-1 0,0 1 0,-1-1 0,1 1 0,0 0 0,0-1 0,0 1 0,0-1 0,1 1 0,-1 0 0,1-1 0,-1 1 0,1 0 0,0 0 0,0-1 0,0 1 0,0 0 0,0 0 0,1 0 0,-1 0 0,0 0 0,1 0 0,0 0 0,-1 1 0,1-1 0,0 1 0,0-1 0,2-1 0,1 1 0,0-1 0,0 1 0,-1 0 0,1 0 0,1 0 0,-1 1 0,0 0 0,0 0 0,0 0 0,1 0 0,-1 1 0,0 0 0,1 0 0,-1 0 0,0 1 0,1 0 0,-1 0 0,0 0 0,0 1 0,9 3 0,-10-3 0,0 0 0,-1 1 0,1-1 0,0 1 0,-1-1 0,0 1 0,1 0 0,-1 1 0,0-1 0,-1 0 0,1 1 0,-1 0 0,1-1 0,-1 1 0,0 0 0,0 0 0,-1 0 0,1 1 0,-1-1 0,0 0 0,0 0 0,0 1 0,-1-1 0,0 1 0,0 4 0,0-4-45,0-1-1,-1 1 1,1-1-1,-1 1 1,0-1-1,-1 0 1,1 1-1,-1-1 1,0 0-1,0 0 1,0 0-1,0 0 1,-1 0-1,0-1 1,1 1-1,-1-1 1,-1 0-1,1 0 1,0 0-1,-1 0 1,0 0-1,1-1 1,-1 1-1,0-1 0,0 0 1,0-1-1,-1 1 1,1 0-1,-7 0 1,-9 1-6781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4:38:0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24575,'28'0'0,"18"-1"0,90 12 0,113 15 0,-213-22 0,0 1 0,-1 2 0,1 2 0,38 15 0,-8-4 0,10 2 0,3 0 0,110 46 0,-32-2 0,-114-43 0,-1 1 0,-1 3 0,-1 1 0,-1 1 0,-1 3 0,-2 1 0,50 59 0,-12-14 0,-26-28 0,-37-38 0,-1 1 0,-1 0 0,0 0 0,11 24 0,23 62 0,-32-71 0,5 19 0,14 64 0,-1-1 0,-25-95 0,-1-1 0,-1 1 0,1 24 0,0 0 0,1 31 0,-4 75 0,-2-54 0,3-58 0,-3 49 0,1-71 0,0 0 0,-1-1 0,-1 1 0,0-1 0,-6 16 0,-15 30 0,-19 60 0,36-93 0,-2 0 0,-1 0 0,-1 0 0,-1-2 0,-1 1 0,-18 22 0,5-10 0,5-4 0,-2-2 0,-34 34 0,42-48 0,-1-1 0,-1-1 0,0 0 0,-1-1 0,-31 14 0,30-15 0,-20 14 0,8-5 0,-104 52 0,104-46-1365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4:38:04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24575,'-1'53'0,"-6"51"0,7-102 0,-1-1 0,1 0 0,0 1 0,0-1 0,0 1 0,0-1 0,0 1 0,0-1 0,0 1 0,0-1 0,0 0 0,1 1 0,-1-1 0,1 1 0,-1-1 0,1 0 0,0 1 0,-1-1 0,1 0 0,0 0 0,0 0 0,0 1 0,1 0 0,2 0 0,-1 0 0,1-1 0,-1 1 0,1-1 0,-1 0 0,1 0 0,7 1 0,-9-2 0,67 11 94,14 3-1553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4:38:0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24575,'57'1'0,"79"11"0,-85-2 0,-1 3 0,-1 2 0,65 28 0,47 19 0,-145-56 0,0 1 0,-1 0 0,0 1 0,-1 1 0,0 0 0,0 1 0,20 19 0,-30-22 0,1 1 0,-1-1 0,-1 1 0,0 0 0,0 0 0,0 0 0,2 14 0,0 8 0,-2 1 0,0-1 0,-3 45 0,-1-70 0,0-1 0,0 0 0,0 0 0,0 0 0,-1 0 0,1 0 0,-1 0 0,0 0 0,0 0 0,-1-1 0,1 1 0,-1-1 0,0 1 0,0-1 0,0 0 0,0 0 0,0-1 0,-7 5 0,-7 4 0,0-1 0,-33 14 0,25-13 0,-63 25-1365,77-32-5461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4:38:0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24575,'0'0'0,"0"0"0,0 0 0,0-1 0,0 1 0,0 0 0,0 0 0,0 0 0,0 0 0,1 0 0,-1 0 0,0 0 0,0 0 0,0 0 0,0 0 0,0 0 0,0 0 0,0 0 0,0 0 0,1 0 0,-1 0 0,0 0 0,0 0 0,0 0 0,0 0 0,0 0 0,0 0 0,0 0 0,1 0 0,-1 0 0,0 0 0,0 0 0,0 0 0,0 0 0,0 0 0,0 0 0,0 0 0,0 0 0,1 0 0,-1 0 0,0 0 0,0 0 0,0 0 0,0 1 0,0-1 0,0 0 0,0 0 0,3 8 0,-1 10 0,-2-17 0,1 186 0,-1-186 0,0 0 0,0 1 0,0-1 0,1 0 0,-1 1 0,1-1 0,-1 0 0,1 1 0,-1-1 0,1 0 0,-1 0 0,1 0 0,0 1 0,0-1 0,0 0 0,0 0 0,0 0 0,0 0 0,0-1 0,0 1 0,0 0 0,0 0 0,0-1 0,0 1 0,1 0 0,-1-1 0,0 1 0,1-1 0,-1 0 0,0 1 0,1-1 0,1 0 0,6 1 0,0 0 0,0-1 0,1 0 0,8-2 0,3 0 0,-10 2-341,0 1 0,0-1-1,20 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5:44:00.5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0 24575,'-80'148'0,"21"-41"0,-334 721-2535,355-744 2631,-236 577 83,270-651-179,2-5 0,0 0 0,1 0 0,-1 0 0,1 0 0,0 1 0,0-1 0,0 0 0,1 7 0,0-11 10,0 0-1,0-1 1,0 1-1,0 0 1,0-1-1,1 1 1,-1 0 0,0-1-1,1 1 1,-1 0-1,0-1 1,1 1-1,-1-1 1,1 1 0,-1-1-1,1 1 1,-1-1-1,1 1 1,-1-1-1,1 0 1,-1 1 0,1-1-1,-1 0 1,1 1-1,0-1 1,-1 0-1,1 0 1,1 1 0,22-1 597,-21 0-534,22-3 234,0-1 0,0-1 0,48-18 1,288-111-559,-197 71-408,-11 4 135,528-203-1638,-8-18-618,-645 268 2667,71-31-129,102-62-1,-190 98 400,-7 5-33,0 0 0,0 0-1,-1 0 1,1-1 0,-1 1-1,1-1 1,-1 0 0,0 0-1,0 0 1,0 0 0,0 0-1,2-6 1,-4 9-95,-1-1 1,0 1 0,0 0-1,0-1 1,0 1 0,0 0-1,0-1 1,0 1 0,0-1-1,0 1 1,0 0-1,0-1 1,0 1 0,0 0-1,0-1 1,0 1 0,0 0-1,0-1 1,-1 1 0,1 0-1,0-1 1,0 1 0,0 0-1,0-1 1,-1 1-1,1 0 1,0 0 0,0-1-1,-1 1 1,1 0 0,0 0-1,-1-1 1,1 1 0,0 0-1,-1 0 1,1 0 0,0 0-1,-1-1 1,1 1-1,-17-2 744,-20 2 564,-51 9 1,9-1-751,-10-5-614,0-5 1,-1-3 0,2-4-1,-1-4 1,-88-25 0,25-4-383,-288-124 1,261 86 408,-659-272 0,827 348 0,-21-8 0,31 12 0,0-1 0,0 1 0,-1 0 0,1-1 0,0 1 0,0 0 0,0 0 0,0 0 0,-1 0 0,1 0 0,0 0 0,0 0 0,0 0 0,0 1 0,-1-1 0,1 0 0,0 1 0,-2 0 0,3 0 0,0 0 0,-1 0 0,1 0 0,0 0 0,0 0 0,0 0 0,-1 0 0,1 0 0,0 0 0,1 0 0,-1 0 0,0 0 0,0 0 0,0 0 0,0 0 0,1 0 0,-1 0 0,1 0 0,-1 0 0,0 0 0,1 0 0,0-1 0,0 2 0,14 25 0,1-2 0,1 0 0,20 22 0,-11-14 0,82 106-164,196 238-358,136 175-4,-187-181-138,-179-256 558,-67-105 118,-4-4 13,0-2 1,0 1-1,1 0 0,0-1 0,7 8 1,-11-12-14,0 0 0,0 0 0,0-1 0,0 1 0,0 0 0,0 0 0,0 0 0,0 0 0,0 0 0,0 0 0,0 0 0,0 0 0,0-1 0,0 1 0,0 0 0,0 0 0,0 0 0,0 0 1,0 0-1,0 0 0,0 0 0,0 0 0,0-1 0,0 1 0,0 0 0,0 0 0,0 0 0,0 0 0,0 0 0,1 0 0,-1 0 0,0 0 0,0 0 0,0 0 0,0 0 0,0 0 0,0-1 0,0 1 0,0 0 1,0 0-1,1 0 0,-1 0 0,0 0 0,0 0 0,0 0 0,0 0 0,0 0 0,0 0 0,0 0 0,1 0 0,-1 0 0,0 0 0,0 0 0,0 0 0,0 0 0,0 1 0,0-1 0,0 0 0,0 0 0,1 0 0,-1 0 1,0 0-1,0 0 0,0 0 0,0 0 0,0 0 0,0 0 0,-1-6 256,0-1 0,0 0 0,-1 1 1,0-1-1,-4-8 0,1 1-63,-31-86 14,-55-161-216,63 173-26,-139-452-749,36-11 139,125 519 597,1 0 0,2 0 0,1-50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A8701-D426-42D1-9E62-79237C359055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22FCD-031E-4CF5-BD21-79D6A6466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6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45ECE-1B26-487A-8FD8-26AF7B42D03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55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22FCD-031E-4CF5-BD21-79D6A64663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4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45ECE-1B26-487A-8FD8-26AF7B42D03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55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22FCD-031E-4CF5-BD21-79D6A64663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0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en-US" altLang="ko-KR" dirty="0"/>
              <a:t>SELECT A.</a:t>
            </a:r>
            <a:r>
              <a:rPr lang="ko-KR" altLang="en-US" dirty="0"/>
              <a:t>회원</a:t>
            </a:r>
            <a:r>
              <a:rPr lang="en-US" altLang="ko-KR" dirty="0"/>
              <a:t>ID </a:t>
            </a:r>
          </a:p>
          <a:p>
            <a:r>
              <a:rPr lang="en-US" altLang="ko-KR" dirty="0"/>
              <a:t>     , A.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, B.</a:t>
            </a:r>
            <a:r>
              <a:rPr lang="ko-KR" altLang="en-US" dirty="0"/>
              <a:t>연락처 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FROM </a:t>
            </a:r>
            <a:r>
              <a:rPr lang="ko-KR" altLang="en-US" dirty="0"/>
              <a:t>회원 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     , </a:t>
            </a:r>
            <a:r>
              <a:rPr lang="ko-KR" altLang="en-US" dirty="0"/>
              <a:t>회원연락처 </a:t>
            </a:r>
            <a:r>
              <a:rPr lang="en-US" altLang="ko-KR" dirty="0"/>
              <a:t>B </a:t>
            </a:r>
          </a:p>
          <a:p>
            <a:r>
              <a:rPr lang="en-US" altLang="ko-KR" dirty="0"/>
              <a:t> WHERE A.</a:t>
            </a:r>
            <a:r>
              <a:rPr lang="ko-KR" altLang="en-US" dirty="0"/>
              <a:t>회원</a:t>
            </a:r>
            <a:r>
              <a:rPr lang="en-US" altLang="ko-KR" dirty="0"/>
              <a:t>ID = B.</a:t>
            </a:r>
            <a:r>
              <a:rPr lang="ko-KR" altLang="en-US" dirty="0"/>
              <a:t>회원</a:t>
            </a:r>
            <a:r>
              <a:rPr lang="en-US" altLang="ko-KR" dirty="0"/>
              <a:t>ID 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22FCD-031E-4CF5-BD21-79D6A64663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70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en-US" altLang="ko-KR" dirty="0"/>
              <a:t>SELECT A.</a:t>
            </a:r>
            <a:r>
              <a:rPr lang="ko-KR" altLang="en-US" dirty="0"/>
              <a:t>회원</a:t>
            </a:r>
            <a:r>
              <a:rPr lang="en-US" altLang="ko-KR" dirty="0"/>
              <a:t>ID </a:t>
            </a:r>
          </a:p>
          <a:p>
            <a:r>
              <a:rPr lang="en-US" altLang="ko-KR" dirty="0"/>
              <a:t>     , A.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, B.</a:t>
            </a:r>
            <a:r>
              <a:rPr lang="ko-KR" altLang="en-US" dirty="0"/>
              <a:t>연락처 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FROM </a:t>
            </a:r>
            <a:r>
              <a:rPr lang="ko-KR" altLang="en-US" dirty="0"/>
              <a:t>회원 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     , </a:t>
            </a:r>
            <a:r>
              <a:rPr lang="ko-KR" altLang="en-US" dirty="0"/>
              <a:t>회원연락처 </a:t>
            </a:r>
            <a:r>
              <a:rPr lang="en-US" altLang="ko-KR" dirty="0"/>
              <a:t>B </a:t>
            </a:r>
          </a:p>
          <a:p>
            <a:r>
              <a:rPr lang="en-US" altLang="ko-KR" dirty="0"/>
              <a:t> WHERE A.</a:t>
            </a:r>
            <a:r>
              <a:rPr lang="ko-KR" altLang="en-US" dirty="0"/>
              <a:t>회원</a:t>
            </a:r>
            <a:r>
              <a:rPr lang="en-US" altLang="ko-KR" dirty="0"/>
              <a:t>ID = B.</a:t>
            </a:r>
            <a:r>
              <a:rPr lang="ko-KR" altLang="en-US" dirty="0"/>
              <a:t>회원</a:t>
            </a:r>
            <a:r>
              <a:rPr lang="en-US" altLang="ko-KR" dirty="0"/>
              <a:t>ID 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22FCD-031E-4CF5-BD21-79D6A64663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4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22FCD-031E-4CF5-BD21-79D6A646630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1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9EBD3-5E18-D1A6-56CB-366B34325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69D9C5-840B-D9D1-5906-87199F3F2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B3C98-13D1-A652-52F9-6945BA15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52603-7A87-7767-DDE0-457A5B11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9E2B4-35FC-4EDC-63EB-B047C3F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6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CE34C-F7A4-4C68-D743-80D974AE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0D2782-EAE2-E48F-4A07-9E02AC1D1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EF7CB-005D-3BEF-E286-80C01539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CE851-0524-9926-0889-E8D72DDD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59F0B-554C-D55A-AD95-F10EDF77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7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37DC7E-7BF2-D0D6-90E4-9C7E1282E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2664A-3698-891E-80F1-057BA68F6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96508-086C-83BC-BFD1-70C7B1A8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62697-6A53-6ED0-A6A6-E7301710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5C404-86EB-48C5-4175-76649D45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8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EF16A-993B-E681-6289-96876D1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7C4B8-C0A6-A2F0-CB38-8057E2BF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6DE65-656A-6169-3A52-6402BF8B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8D03A-FE3C-0C96-517C-0C9BC20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5B572-8631-11E3-7E85-1BD1B6F7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4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24859-8697-0C23-9358-5C8A78FF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C2C05-6857-8D60-96E4-6B9A8108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B898A-F14F-64AE-F5EF-14F3579E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95748-FE66-62AE-71DF-0CE0636D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ED2C5-F431-0EF1-0854-8277C251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542F-1A4B-BC4D-D019-20A0FD46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F250E-BFC7-D1AF-60AF-48FD0D400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D71E06-C1CA-FAD7-96FD-5A524B55C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9D5B7D-F765-8EDE-E912-AA212EB9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2D9473-257B-F2D8-C1D9-DB2280FA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5DF9D-5020-589B-CC87-AE6D414F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4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0DD4-1E7D-4254-3933-5D81573D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624CE0-6D74-35FF-28C8-4C947249D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067BDF-35D6-CFEC-A538-2308F2712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513CD-E84F-B9BF-B95E-447C242C1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A1391C-8892-710D-05B7-54227B2BD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B270DB-2FD5-D162-E113-2C1371A9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84575-4CB1-939F-894F-798A6C43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124E35-6C98-71AC-E2DD-B32807E4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24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81ADC-128A-B798-0E98-E9CF1CB5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FEC397-EA42-D34F-4D46-D02406346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360CD4-F3D7-88A2-51C1-8734DC88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A6C068-E2D3-6BF0-D278-4A7A9D3C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2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02B03A-A477-C22A-8D23-D80A008B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442450-9A63-3EF0-FFF4-E29C7227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0C16C-D66E-047C-B593-581E4493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8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18CC1-7901-68D7-642F-95359FC8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DEAA3-E45B-F883-4D04-44DD4B71D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E1719-19A0-A270-C43A-62283BBD8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2A3F76-AD5E-B07D-8ABE-5128A988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E0830-25FC-C03D-4B15-4CB4B986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351A81-7AB3-51B6-1009-C5AF52EA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59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6843D-C485-21DC-C278-BCC7DD44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2A1611-9581-0218-F266-8949EAAE6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B4370E-841D-02A6-C4A1-0C0AF704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963B52-1B3D-4620-AE5C-CBBDFB65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1E39B-661D-7985-464E-D6D90E07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CB02F5-7322-0932-CF5E-3173E9AA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52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7A315F-CD83-0C9B-FA4F-45F690F0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E148C2-025A-EDC7-FF67-EE4B5BF16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19245-23CD-7857-9C5F-EF23CD68B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3977-A185-4897-B38D-B079544A8A43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5D3D2-5431-72CE-22B6-80478E92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CCA1F-356B-1A73-787D-DA8854E1B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9DDB9-32A6-4C4D-B930-00FCAE1A9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50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customXml" Target="../ink/ink10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5CB453-4233-F51E-50B5-BCD005D2CA9E}"/>
              </a:ext>
            </a:extLst>
          </p:cNvPr>
          <p:cNvSpPr/>
          <p:nvPr/>
        </p:nvSpPr>
        <p:spPr>
          <a:xfrm>
            <a:off x="0" y="-1"/>
            <a:ext cx="4881093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C2092A-B5D2-4FEB-B761-3C9815DAA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702" y="2910948"/>
            <a:ext cx="2474400" cy="9446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FE161E-6E39-4433-8EE6-E762D1F96EA6}"/>
              </a:ext>
            </a:extLst>
          </p:cNvPr>
          <p:cNvSpPr txBox="1">
            <a:spLocks/>
          </p:cNvSpPr>
          <p:nvPr/>
        </p:nvSpPr>
        <p:spPr>
          <a:xfrm>
            <a:off x="6179710" y="2266681"/>
            <a:ext cx="4567708" cy="2633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ko-KR" sz="2300" b="1" dirty="0"/>
              <a:t>1. </a:t>
            </a:r>
            <a:r>
              <a:rPr lang="ko-KR" altLang="en-US" sz="2300" b="1" dirty="0"/>
              <a:t>테이블과 스키마의 관계</a:t>
            </a:r>
            <a:endParaRPr lang="en-US" altLang="ko-KR" sz="23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2.</a:t>
            </a:r>
            <a:r>
              <a:rPr lang="en-US" altLang="ko-KR" sz="800" b="1" dirty="0"/>
              <a:t>. </a:t>
            </a:r>
            <a:r>
              <a:rPr lang="ko-KR" altLang="en-US" sz="2400" b="1" dirty="0"/>
              <a:t>여러 테이블 한번에 사용하기</a:t>
            </a:r>
            <a:endParaRPr lang="en-US" altLang="ko-KR" sz="24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3. </a:t>
            </a:r>
            <a:r>
              <a:rPr lang="ko-KR" altLang="en-US" sz="2300" b="1" dirty="0"/>
              <a:t>테이블의 별칭</a:t>
            </a:r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6B55B12-51F7-E42F-E542-3DA098442A5A}"/>
              </a:ext>
            </a:extLst>
          </p:cNvPr>
          <p:cNvSpPr txBox="1">
            <a:spLocks/>
          </p:cNvSpPr>
          <p:nvPr/>
        </p:nvSpPr>
        <p:spPr>
          <a:xfrm>
            <a:off x="-25757" y="6422584"/>
            <a:ext cx="1429555" cy="41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rgbClr val="FFFFFF"/>
                </a:solidFill>
              </a:rPr>
              <a:t>강사 강태우</a:t>
            </a:r>
            <a:endParaRPr lang="en-US" altLang="ko-K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7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1CFD11-DB6A-9773-0F5C-CB94C06D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23" y="3122774"/>
            <a:ext cx="7312417" cy="2274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2. </a:t>
            </a:r>
            <a:r>
              <a:rPr lang="ko-KR" altLang="en-US" sz="1800" b="1" dirty="0"/>
              <a:t>여러 테이블 한번에 사용하기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907445" y="1177797"/>
            <a:ext cx="9624780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FROM </a:t>
            </a:r>
            <a:r>
              <a:rPr lang="ko-KR" altLang="en-US" sz="2800" b="1" dirty="0"/>
              <a:t>뒤에 </a:t>
            </a:r>
            <a:r>
              <a:rPr lang="ko-KR" altLang="en-US" sz="2800" b="1" dirty="0">
                <a:solidFill>
                  <a:srgbClr val="FF0000"/>
                </a:solidFill>
              </a:rPr>
              <a:t>테이블이 두 개 이상</a:t>
            </a:r>
            <a:r>
              <a:rPr lang="ko-KR" altLang="en-US" sz="2800" b="1" dirty="0"/>
              <a:t>이라면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테이블을 </a:t>
            </a:r>
            <a:r>
              <a:rPr lang="ko-KR" altLang="en-US" sz="2800" b="1" dirty="0">
                <a:highlight>
                  <a:srgbClr val="FFFF00"/>
                </a:highlight>
              </a:rPr>
              <a:t>명시해서 컬럼을 입력</a:t>
            </a:r>
            <a:r>
              <a:rPr lang="ko-KR" altLang="en-US" sz="2800" b="1" dirty="0"/>
              <a:t>해야 합니다</a:t>
            </a:r>
            <a:r>
              <a:rPr lang="en-US" altLang="ko-KR" sz="2800" b="1" dirty="0"/>
              <a:t>.</a:t>
            </a:r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62B01B79-07B7-F01A-9199-E3311E27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5" y="4951946"/>
            <a:ext cx="1456511" cy="14565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9004AD-31F4-6544-BE8D-CB76E23CEC4F}"/>
              </a:ext>
            </a:extLst>
          </p:cNvPr>
          <p:cNvSpPr/>
          <p:nvPr/>
        </p:nvSpPr>
        <p:spPr>
          <a:xfrm>
            <a:off x="1936173" y="3152981"/>
            <a:ext cx="1314103" cy="37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821BE6-8442-8DC8-8476-090DCBA0DEFF}"/>
              </a:ext>
            </a:extLst>
          </p:cNvPr>
          <p:cNvSpPr/>
          <p:nvPr/>
        </p:nvSpPr>
        <p:spPr>
          <a:xfrm>
            <a:off x="1936173" y="3843477"/>
            <a:ext cx="1862743" cy="37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01683CC-F534-E8B8-13D3-72D346412154}"/>
              </a:ext>
            </a:extLst>
          </p:cNvPr>
          <p:cNvSpPr/>
          <p:nvPr/>
        </p:nvSpPr>
        <p:spPr>
          <a:xfrm>
            <a:off x="8511539" y="2331206"/>
            <a:ext cx="3488575" cy="2195587"/>
          </a:xfrm>
          <a:prstGeom prst="wedgeRectCallout">
            <a:avLst>
              <a:gd name="adj1" fmla="val 24888"/>
              <a:gd name="adj2" fmla="val 654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TB_MEMBER </a:t>
            </a:r>
            <a:r>
              <a:rPr lang="ko-KR" altLang="en-US" sz="1600" b="1" dirty="0">
                <a:solidFill>
                  <a:schemeClr val="tx1"/>
                </a:solidFill>
              </a:rPr>
              <a:t>테이블에도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“MEMBER_ID” </a:t>
            </a:r>
            <a:r>
              <a:rPr lang="ko-KR" altLang="en-US" sz="1600" b="1" dirty="0">
                <a:solidFill>
                  <a:schemeClr val="tx1"/>
                </a:solidFill>
              </a:rPr>
              <a:t>컬럼이 있고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TB_MEMBER_TEL </a:t>
            </a:r>
            <a:r>
              <a:rPr lang="ko-KR" altLang="en-US" sz="1600" b="1" dirty="0">
                <a:solidFill>
                  <a:schemeClr val="tx1"/>
                </a:solidFill>
              </a:rPr>
              <a:t>테이블에도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“MEMBER_ID” </a:t>
            </a:r>
            <a:r>
              <a:rPr lang="ko-KR" altLang="en-US" sz="1600" b="1" dirty="0">
                <a:solidFill>
                  <a:schemeClr val="tx1"/>
                </a:solidFill>
              </a:rPr>
              <a:t>컬럼이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있기 때문에 구분이 필요합니다</a:t>
            </a:r>
            <a:r>
              <a:rPr lang="en-US" altLang="ko-KR" sz="1600" b="1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306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F0E38F4-EEED-F790-C39E-C95505D1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53" y="3127802"/>
            <a:ext cx="6384275" cy="2109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FC1AB-6CDC-C998-E00D-65E8DA9D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5" y="3053160"/>
            <a:ext cx="4102353" cy="2183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ko-KR" altLang="en-US" sz="1800" b="1" dirty="0"/>
              <a:t>테이블의 별칭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907445" y="1177797"/>
            <a:ext cx="9624780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FROM </a:t>
            </a:r>
            <a:r>
              <a:rPr lang="ko-KR" altLang="en-US" sz="2800" b="1" dirty="0"/>
              <a:t>뒤 </a:t>
            </a:r>
            <a:r>
              <a:rPr lang="ko-KR" altLang="en-US" sz="2800" b="1" dirty="0">
                <a:solidFill>
                  <a:srgbClr val="FF0000"/>
                </a:solidFill>
              </a:rPr>
              <a:t>테이블에 별칭을 주면 </a:t>
            </a:r>
            <a:r>
              <a:rPr lang="ko-KR" altLang="en-US" sz="2800" b="1" dirty="0"/>
              <a:t>작성이 더 쉬워집니다</a:t>
            </a:r>
            <a:r>
              <a:rPr lang="en-US" altLang="ko-KR" sz="28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(FROM </a:t>
            </a:r>
            <a:r>
              <a:rPr lang="ko-KR" altLang="en-US" sz="1400" b="1" dirty="0"/>
              <a:t>별칭은 </a:t>
            </a:r>
            <a:r>
              <a:rPr lang="ko-KR" altLang="en-US" sz="1400" b="1" dirty="0">
                <a:highlight>
                  <a:srgbClr val="FFFF00"/>
                </a:highlight>
              </a:rPr>
              <a:t>실제 현업에서 많이 사용</a:t>
            </a:r>
            <a:r>
              <a:rPr lang="ko-KR" altLang="en-US" sz="1400" b="1" dirty="0"/>
              <a:t>하며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이때는 </a:t>
            </a:r>
            <a:r>
              <a:rPr lang="en-US" altLang="ko-KR" sz="1400" b="1" dirty="0"/>
              <a:t>SELECT </a:t>
            </a:r>
            <a:r>
              <a:rPr lang="ko-KR" altLang="en-US" sz="1400" b="1" dirty="0"/>
              <a:t>처럼 </a:t>
            </a:r>
            <a:r>
              <a:rPr lang="en-US" altLang="ko-KR" sz="1400" b="1" dirty="0">
                <a:highlight>
                  <a:srgbClr val="FFFF00"/>
                </a:highlight>
              </a:rPr>
              <a:t>AS </a:t>
            </a:r>
            <a:r>
              <a:rPr lang="ko-KR" altLang="en-US" sz="1400" b="1" dirty="0">
                <a:highlight>
                  <a:srgbClr val="FFFF00"/>
                </a:highlight>
              </a:rPr>
              <a:t>를 따로 입력하지 않습니다</a:t>
            </a:r>
            <a:r>
              <a:rPr lang="en-US" altLang="ko-KR" sz="1400" b="1" dirty="0"/>
              <a:t>. ) </a:t>
            </a:r>
            <a:endParaRPr lang="en-US" altLang="ko-KR" sz="2800" b="1" dirty="0"/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17EC117F-F8C5-419E-1AFB-A60AC02F205B}"/>
              </a:ext>
            </a:extLst>
          </p:cNvPr>
          <p:cNvSpPr/>
          <p:nvPr/>
        </p:nvSpPr>
        <p:spPr>
          <a:xfrm rot="5400000">
            <a:off x="4814407" y="3815517"/>
            <a:ext cx="455887" cy="659144"/>
          </a:xfrm>
          <a:prstGeom prst="upArrow">
            <a:avLst>
              <a:gd name="adj1" fmla="val 50000"/>
              <a:gd name="adj2" fmla="val 704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4F5DCA-AD72-2C8D-C121-8F788C2E2B0B}"/>
              </a:ext>
            </a:extLst>
          </p:cNvPr>
          <p:cNvSpPr/>
          <p:nvPr/>
        </p:nvSpPr>
        <p:spPr>
          <a:xfrm>
            <a:off x="7937114" y="4538749"/>
            <a:ext cx="207818" cy="32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33D38D-14DB-097A-0DFE-95669E6BF033}"/>
              </a:ext>
            </a:extLst>
          </p:cNvPr>
          <p:cNvSpPr/>
          <p:nvPr/>
        </p:nvSpPr>
        <p:spPr>
          <a:xfrm>
            <a:off x="8487293" y="4904509"/>
            <a:ext cx="207818" cy="32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9DD9E06-4AFF-B054-FDF0-82E28F77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66" y="2944347"/>
            <a:ext cx="5188385" cy="25951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754404" y="927983"/>
            <a:ext cx="6801865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주의</a:t>
            </a:r>
            <a:r>
              <a:rPr lang="en-US" altLang="ko-KR" sz="2800" b="1" dirty="0"/>
              <a:t>! FROM </a:t>
            </a:r>
            <a:r>
              <a:rPr lang="ko-KR" altLang="en-US" sz="2800" b="1" dirty="0"/>
              <a:t>뒤 테이블에 별칭을 주면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이후에는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ko-KR" altLang="en-US" sz="2800" b="1" dirty="0">
                <a:highlight>
                  <a:srgbClr val="FFFF00"/>
                </a:highlight>
              </a:rPr>
              <a:t>별칭만 사용</a:t>
            </a:r>
            <a:r>
              <a:rPr lang="ko-KR" altLang="en-US" sz="2800" b="1" dirty="0"/>
              <a:t>해야 합니다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</a:t>
            </a:r>
            <a:endParaRPr lang="en-US" altLang="ko-KR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01CA-6CA6-2C6A-DB8F-95A58CCF078C}"/>
              </a:ext>
            </a:extLst>
          </p:cNvPr>
          <p:cNvSpPr txBox="1"/>
          <p:nvPr/>
        </p:nvSpPr>
        <p:spPr>
          <a:xfrm>
            <a:off x="7958311" y="5335856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X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58D0-4912-E4F0-D392-34A66374432A}"/>
              </a:ext>
            </a:extLst>
          </p:cNvPr>
          <p:cNvSpPr txBox="1"/>
          <p:nvPr/>
        </p:nvSpPr>
        <p:spPr>
          <a:xfrm>
            <a:off x="10035980" y="3141443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X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6D900-BBF7-27D4-C021-258CA7BCDFAE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ko-KR" altLang="en-US" sz="1800" b="1" dirty="0"/>
              <a:t>테이블의 별칭</a:t>
            </a:r>
            <a:endParaRPr lang="en-US" altLang="ko-KR" sz="1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0D822-7AF9-6FB3-182D-295FD0BA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1" y="2944347"/>
            <a:ext cx="4825919" cy="259514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E99312-F426-1165-E128-F2C4F28C1A08}"/>
              </a:ext>
            </a:extLst>
          </p:cNvPr>
          <p:cNvCxnSpPr>
            <a:cxnSpLocks/>
          </p:cNvCxnSpPr>
          <p:nvPr/>
        </p:nvCxnSpPr>
        <p:spPr>
          <a:xfrm>
            <a:off x="6018415" y="2768138"/>
            <a:ext cx="0" cy="315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9C3281-8B5C-6F52-B86D-6EDBE3DE364F}"/>
              </a:ext>
            </a:extLst>
          </p:cNvPr>
          <p:cNvSpPr txBox="1"/>
          <p:nvPr/>
        </p:nvSpPr>
        <p:spPr>
          <a:xfrm>
            <a:off x="2342110" y="5930017"/>
            <a:ext cx="1390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정상 쿼리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79010-E4A7-0177-4C55-F5184DE8BC2A}"/>
              </a:ext>
            </a:extLst>
          </p:cNvPr>
          <p:cNvSpPr txBox="1"/>
          <p:nvPr/>
        </p:nvSpPr>
        <p:spPr>
          <a:xfrm>
            <a:off x="8294558" y="5930017"/>
            <a:ext cx="149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잘못된 쿼리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94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57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57439C5-7921-96B0-996F-6EE45F07F01B}"/>
              </a:ext>
            </a:extLst>
          </p:cNvPr>
          <p:cNvSpPr/>
          <p:nvPr/>
        </p:nvSpPr>
        <p:spPr>
          <a:xfrm>
            <a:off x="0" y="-1"/>
            <a:ext cx="4881093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C2092A-B5D2-4FEB-B761-3C9815DAA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883" y="2827683"/>
            <a:ext cx="2271353" cy="12283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</a:t>
            </a:r>
            <a:b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800" dirty="0">
                <a:solidFill>
                  <a:srgbClr val="FFFFFF"/>
                </a:solidFill>
              </a:rPr>
              <a:t>- </a:t>
            </a:r>
            <a:r>
              <a:rPr lang="ko-KR" alt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조인</a:t>
            </a:r>
            <a:r>
              <a:rPr lang="en-US" altLang="ko-KR" sz="2800" b="1" dirty="0">
                <a:solidFill>
                  <a:srgbClr val="FFFFFF"/>
                </a:solidFill>
              </a:rPr>
              <a:t>(join)</a:t>
            </a:r>
            <a:endParaRPr lang="en-US" altLang="ko-KR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FE161E-6E39-4433-8EE6-E762D1F96EA6}"/>
              </a:ext>
            </a:extLst>
          </p:cNvPr>
          <p:cNvSpPr txBox="1">
            <a:spLocks/>
          </p:cNvSpPr>
          <p:nvPr/>
        </p:nvSpPr>
        <p:spPr>
          <a:xfrm>
            <a:off x="6609058" y="1591702"/>
            <a:ext cx="4318288" cy="3239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ko-KR" sz="2300" b="1" dirty="0"/>
              <a:t>1. JOIN </a:t>
            </a:r>
            <a:r>
              <a:rPr lang="ko-KR" altLang="en-US" sz="2300" b="1" dirty="0"/>
              <a:t>의미와 원리</a:t>
            </a:r>
            <a:endParaRPr lang="en-US" altLang="ko-KR" sz="23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2.</a:t>
            </a:r>
            <a:r>
              <a:rPr lang="en-US" altLang="ko-KR" sz="800" b="1" dirty="0"/>
              <a:t>. </a:t>
            </a:r>
            <a:r>
              <a:rPr lang="ko-KR" altLang="en-US" sz="2400" b="1" dirty="0"/>
              <a:t>동등</a:t>
            </a:r>
            <a:r>
              <a:rPr lang="en-US" altLang="ko-KR" sz="2400" b="1" dirty="0"/>
              <a:t>JOIN / </a:t>
            </a:r>
            <a:r>
              <a:rPr lang="ko-KR" altLang="en-US" sz="2400" b="1" dirty="0"/>
              <a:t>비동등</a:t>
            </a:r>
            <a:r>
              <a:rPr lang="en-US" altLang="ko-KR" sz="2400" b="1" dirty="0"/>
              <a:t>JOIN</a:t>
            </a:r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3. INNER JOIN /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OUTER JOIN</a:t>
            </a:r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4. ANSI </a:t>
            </a:r>
            <a:r>
              <a:rPr lang="ko-KR" altLang="en-US" sz="2300" b="1" dirty="0"/>
              <a:t>문법</a:t>
            </a:r>
            <a:endParaRPr lang="en-US" altLang="ko-KR" sz="23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7CD609-6639-7282-6182-E3B5FDCB417E}"/>
              </a:ext>
            </a:extLst>
          </p:cNvPr>
          <p:cNvGrpSpPr/>
          <p:nvPr/>
        </p:nvGrpSpPr>
        <p:grpSpPr>
          <a:xfrm>
            <a:off x="469232" y="2054768"/>
            <a:ext cx="1775160" cy="1678320"/>
            <a:chOff x="469232" y="2054768"/>
            <a:chExt cx="1775160" cy="16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FFC6B90-80BB-6216-0E9F-DEFF37D9B22A}"/>
                    </a:ext>
                  </a:extLst>
                </p14:cNvPr>
                <p14:cNvContentPartPr/>
                <p14:nvPr/>
              </p14:nvContentPartPr>
              <p14:xfrm>
                <a:off x="855872" y="2221448"/>
                <a:ext cx="938880" cy="695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FFC6B90-80BB-6216-0E9F-DEFF37D9B22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232" y="2185448"/>
                  <a:ext cx="101052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9C1D219-C9BD-49C7-10DF-3D35E910FE1D}"/>
                    </a:ext>
                  </a:extLst>
                </p14:cNvPr>
                <p14:cNvContentPartPr/>
                <p14:nvPr/>
              </p14:nvContentPartPr>
              <p14:xfrm>
                <a:off x="469232" y="2944328"/>
                <a:ext cx="700920" cy="788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9C1D219-C9BD-49C7-10DF-3D35E910FE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3232" y="2908328"/>
                  <a:ext cx="77256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0D8E6F7-6509-ECEE-2C8D-E89658A5C4A3}"/>
                    </a:ext>
                  </a:extLst>
                </p14:cNvPr>
                <p14:cNvContentPartPr/>
                <p14:nvPr/>
              </p14:nvContentPartPr>
              <p14:xfrm>
                <a:off x="1572272" y="2054768"/>
                <a:ext cx="672120" cy="943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0D8E6F7-6509-ECEE-2C8D-E89658A5C4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6272" y="2019128"/>
                  <a:ext cx="743760" cy="10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584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7AF06-76FF-44A0-C339-33D7C334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0" y="2724871"/>
            <a:ext cx="3820892" cy="1905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36407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C7DAB-9050-15D4-847A-328A7F82EC4B}"/>
              </a:ext>
            </a:extLst>
          </p:cNvPr>
          <p:cNvSpPr txBox="1"/>
          <p:nvPr/>
        </p:nvSpPr>
        <p:spPr>
          <a:xfrm>
            <a:off x="566350" y="893569"/>
            <a:ext cx="1105929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JOIN</a:t>
            </a:r>
            <a:r>
              <a:rPr lang="ko-KR" altLang="en-US" sz="2400" b="1" dirty="0"/>
              <a:t>은</a:t>
            </a:r>
            <a:r>
              <a:rPr lang="ko-KR" altLang="en-US" sz="2400" b="1" dirty="0">
                <a:solidFill>
                  <a:srgbClr val="FF0000"/>
                </a:solidFill>
              </a:rPr>
              <a:t> 여러 테이블에서 필요한 데이터를 한번에 가져오는 기술</a:t>
            </a:r>
            <a:r>
              <a:rPr lang="ko-KR" altLang="en-US" sz="2400" b="1" dirty="0"/>
              <a:t>을 의미합니다</a:t>
            </a:r>
            <a:r>
              <a:rPr lang="en-US" altLang="ko-KR" sz="2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F8E00-C549-8E87-4BE0-F83D706BE733}"/>
              </a:ext>
            </a:extLst>
          </p:cNvPr>
          <p:cNvSpPr txBox="1"/>
          <p:nvPr/>
        </p:nvSpPr>
        <p:spPr>
          <a:xfrm>
            <a:off x="449820" y="2041682"/>
            <a:ext cx="842743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예</a:t>
            </a:r>
            <a:r>
              <a:rPr lang="en-US" altLang="ko-KR" sz="1400" b="1" dirty="0"/>
              <a:t>) MEMBER_ID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 </a:t>
            </a:r>
            <a:r>
              <a:rPr lang="ko-KR" altLang="en-US" sz="1400" b="1" dirty="0"/>
              <a:t>인 회원의 이름과 휴대폰번호를 가져와주세요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6" name="그래픽 5" descr="화난 얼굴(윤곽선) 윤곽선">
            <a:extLst>
              <a:ext uri="{FF2B5EF4-FFF2-40B4-BE49-F238E27FC236}">
                <a16:creationId xmlns:a16="http://schemas.microsoft.com/office/drawing/2014/main" id="{DCCB2857-3E56-4302-AFBE-60B64EC30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26" y="4771056"/>
            <a:ext cx="1104374" cy="110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7B636-CB32-A83A-BF44-C29C7CD1A95D}"/>
              </a:ext>
            </a:extLst>
          </p:cNvPr>
          <p:cNvSpPr txBox="1"/>
          <p:nvPr/>
        </p:nvSpPr>
        <p:spPr>
          <a:xfrm>
            <a:off x="296494" y="5875430"/>
            <a:ext cx="2800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JOIN</a:t>
            </a:r>
            <a:r>
              <a:rPr lang="ko-KR" altLang="en-US" sz="1600" b="1" dirty="0"/>
              <a:t>을 모르는 개발자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28B7B-1356-6F47-A832-13B5D9684ED0}"/>
              </a:ext>
            </a:extLst>
          </p:cNvPr>
          <p:cNvSpPr txBox="1"/>
          <p:nvPr/>
        </p:nvSpPr>
        <p:spPr>
          <a:xfrm>
            <a:off x="9650343" y="5816094"/>
            <a:ext cx="20359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JOIN</a:t>
            </a:r>
            <a:r>
              <a:rPr lang="ko-KR" altLang="en-US" sz="1600" b="1" dirty="0"/>
              <a:t>을 아는 개발자</a:t>
            </a:r>
          </a:p>
        </p:txBody>
      </p:sp>
      <p:pic>
        <p:nvPicPr>
          <p:cNvPr id="9" name="그래픽 8" descr="활짝 웃는 얼굴(윤곽선) 윤곽선">
            <a:extLst>
              <a:ext uri="{FF2B5EF4-FFF2-40B4-BE49-F238E27FC236}">
                <a16:creationId xmlns:a16="http://schemas.microsoft.com/office/drawing/2014/main" id="{CC2AB7C9-4CED-C84D-CCDB-6339F01DD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9701" y="4771056"/>
            <a:ext cx="1104373" cy="1120001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70D988-A549-C8CC-46D6-BAF9DCA3D2C4}"/>
              </a:ext>
            </a:extLst>
          </p:cNvPr>
          <p:cNvCxnSpPr>
            <a:cxnSpLocks/>
          </p:cNvCxnSpPr>
          <p:nvPr/>
        </p:nvCxnSpPr>
        <p:spPr>
          <a:xfrm flipH="1">
            <a:off x="5924384" y="2780811"/>
            <a:ext cx="8122" cy="31979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E37771-DDF8-782D-190F-9CA4AEAE0B3B}"/>
              </a:ext>
            </a:extLst>
          </p:cNvPr>
          <p:cNvSpPr/>
          <p:nvPr/>
        </p:nvSpPr>
        <p:spPr>
          <a:xfrm>
            <a:off x="7140634" y="3332901"/>
            <a:ext cx="2219498" cy="623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9E6129-568F-BBFB-E8BB-36A0C073F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728" y="5125243"/>
            <a:ext cx="1149644" cy="440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E16C9D-5D30-F173-B9AC-A9A3AA647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728" y="5697704"/>
            <a:ext cx="1232611" cy="4491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216FF8-3B25-B363-31DF-35F59C0D5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1864" y="5217560"/>
            <a:ext cx="3014176" cy="4960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6B8763-CC45-5916-C6D1-D42865696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119" y="2657716"/>
            <a:ext cx="4679261" cy="1972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B25A4D-3CA1-3FB1-1C68-6B1E73B89A5C}"/>
              </a:ext>
            </a:extLst>
          </p:cNvPr>
          <p:cNvSpPr txBox="1"/>
          <p:nvPr/>
        </p:nvSpPr>
        <p:spPr>
          <a:xfrm>
            <a:off x="1361244" y="6154603"/>
            <a:ext cx="12580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쿼리 </a:t>
            </a:r>
            <a:r>
              <a:rPr lang="en-US" altLang="ko-KR" sz="1050" b="1" dirty="0">
                <a:solidFill>
                  <a:srgbClr val="FF0000"/>
                </a:solidFill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</a:rPr>
              <a:t>번 실행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6993B-1B1B-AD44-B1E5-EE3D7A009C2E}"/>
              </a:ext>
            </a:extLst>
          </p:cNvPr>
          <p:cNvSpPr txBox="1"/>
          <p:nvPr/>
        </p:nvSpPr>
        <p:spPr>
          <a:xfrm>
            <a:off x="10559921" y="6154603"/>
            <a:ext cx="12580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쿼리 </a:t>
            </a:r>
            <a:r>
              <a:rPr lang="en-US" altLang="ko-KR" sz="1050" b="1" dirty="0">
                <a:solidFill>
                  <a:srgbClr val="FF0000"/>
                </a:solidFill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</a:rPr>
              <a:t>번 실행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9095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36407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EBC27391-4FC3-6A46-65B3-B1FDE1B6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5935" y="4967242"/>
            <a:ext cx="1361253" cy="1361253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4E4D303-ED56-4D1F-67F9-C93888C2B27A}"/>
              </a:ext>
            </a:extLst>
          </p:cNvPr>
          <p:cNvSpPr/>
          <p:nvPr/>
        </p:nvSpPr>
        <p:spPr>
          <a:xfrm>
            <a:off x="7650247" y="2046898"/>
            <a:ext cx="4217992" cy="2671375"/>
          </a:xfrm>
          <a:prstGeom prst="wedgeRectCallout">
            <a:avLst>
              <a:gd name="adj1" fmla="val 31554"/>
              <a:gd name="adj2" fmla="val 59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실무 팁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조인을 사용하는 가장 큰 이유는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여러 테이블에서 필요한 컬럼들을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한 번에 검색 할 수 있어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성능이 증가</a:t>
            </a:r>
            <a:r>
              <a:rPr lang="ko-KR" altLang="en-US" b="1" dirty="0">
                <a:solidFill>
                  <a:schemeClr val="tx1"/>
                </a:solidFill>
              </a:rPr>
              <a:t>한다는 점입니다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실제 실무에서는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>
                <a:solidFill>
                  <a:schemeClr val="tx1"/>
                </a:solidFill>
              </a:rPr>
              <a:t>개 이상의 테이블을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조인하여 사용하는 경우가 많습니다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81AFD-3A10-6C57-8173-AD9099920F4F}"/>
              </a:ext>
            </a:extLst>
          </p:cNvPr>
          <p:cNvSpPr txBox="1"/>
          <p:nvPr/>
        </p:nvSpPr>
        <p:spPr>
          <a:xfrm>
            <a:off x="566350" y="893569"/>
            <a:ext cx="1105929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JOIN</a:t>
            </a:r>
            <a:r>
              <a:rPr lang="ko-KR" altLang="en-US" sz="2400" b="1" dirty="0"/>
              <a:t>은</a:t>
            </a:r>
            <a:r>
              <a:rPr lang="ko-KR" altLang="en-US" sz="2400" b="1" dirty="0">
                <a:solidFill>
                  <a:srgbClr val="FF0000"/>
                </a:solidFill>
              </a:rPr>
              <a:t> 여러 테이블에서 필요한 데이터를 한번에 가져오는 기술</a:t>
            </a:r>
            <a:r>
              <a:rPr lang="ko-KR" altLang="en-US" sz="2400" b="1" dirty="0"/>
              <a:t>을 의미합니다</a:t>
            </a:r>
            <a:r>
              <a:rPr lang="en-US" altLang="ko-KR" sz="2400" b="1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24583D-6954-0B93-FC67-0A6335A68A09}"/>
              </a:ext>
            </a:extLst>
          </p:cNvPr>
          <p:cNvSpPr/>
          <p:nvPr/>
        </p:nvSpPr>
        <p:spPr>
          <a:xfrm>
            <a:off x="1494454" y="3070609"/>
            <a:ext cx="2219498" cy="623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97545-A26D-4FD8-F939-244E3402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4" y="5106832"/>
            <a:ext cx="3287837" cy="541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59C6C7-0BDD-23F6-6B17-061AA1D8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3" y="2093312"/>
            <a:ext cx="6337205" cy="2671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747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36407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 </a:t>
            </a:r>
            <a:r>
              <a:rPr lang="en-US" altLang="ko-KR" sz="1800" b="1" dirty="0"/>
              <a:t>(</a:t>
            </a:r>
            <a:r>
              <a:rPr lang="en-US" altLang="ko-KR" sz="1800" b="1" dirty="0">
                <a:highlight>
                  <a:srgbClr val="FFFF00"/>
                </a:highlight>
              </a:rPr>
              <a:t>feat. </a:t>
            </a:r>
            <a:r>
              <a:rPr lang="ko-KR" altLang="en-US" sz="1800" b="1" dirty="0">
                <a:highlight>
                  <a:srgbClr val="FFFF00"/>
                </a:highlight>
              </a:rPr>
              <a:t>멍청한 컴퓨터</a:t>
            </a:r>
            <a:r>
              <a:rPr lang="en-US" altLang="ko-KR" sz="1800" b="1" dirty="0"/>
              <a:t>)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30212"/>
              </p:ext>
            </p:extLst>
          </p:nvPr>
        </p:nvGraphicFramePr>
        <p:xfrm>
          <a:off x="3031098" y="3146782"/>
          <a:ext cx="16734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13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836713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동동삼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4668"/>
              </p:ext>
            </p:extLst>
          </p:nvPr>
        </p:nvGraphicFramePr>
        <p:xfrm>
          <a:off x="5568771" y="3146782"/>
          <a:ext cx="35347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59255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010-111-1111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062-111-1111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A0002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062-222-2222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FB4F-E919-01EB-0643-B62B400D3BD2}"/>
              </a:ext>
            </a:extLst>
          </p:cNvPr>
          <p:cNvSpPr txBox="1"/>
          <p:nvPr/>
        </p:nvSpPr>
        <p:spPr>
          <a:xfrm>
            <a:off x="3240452" y="262871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1D3CC-748E-7BB8-B30D-613B2C59E8FC}"/>
              </a:ext>
            </a:extLst>
          </p:cNvPr>
          <p:cNvSpPr txBox="1"/>
          <p:nvPr/>
        </p:nvSpPr>
        <p:spPr>
          <a:xfrm>
            <a:off x="6350918" y="2628715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회원연락처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1092792" y="1197820"/>
            <a:ext cx="10741322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회원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가 </a:t>
            </a:r>
            <a:r>
              <a:rPr lang="en-US" altLang="ko-KR" sz="2800" b="1" dirty="0"/>
              <a:t>‘A0001’ </a:t>
            </a:r>
            <a:r>
              <a:rPr lang="ko-KR" altLang="en-US" sz="2800" b="1" dirty="0"/>
              <a:t>인 회원의 이름과 휴대폰 번호는 </a:t>
            </a:r>
            <a:r>
              <a:rPr lang="ko-KR" altLang="en-US" sz="2800" b="1" dirty="0" err="1"/>
              <a:t>뭘까요</a:t>
            </a:r>
            <a:r>
              <a:rPr lang="en-US" altLang="ko-KR" sz="2800" b="1" dirty="0"/>
              <a:t>?</a:t>
            </a:r>
          </a:p>
        </p:txBody>
      </p:sp>
      <p:pic>
        <p:nvPicPr>
          <p:cNvPr id="11" name="그래픽 10" descr="로봇 윤곽선">
            <a:extLst>
              <a:ext uri="{FF2B5EF4-FFF2-40B4-BE49-F238E27FC236}">
                <a16:creationId xmlns:a16="http://schemas.microsoft.com/office/drawing/2014/main" id="{0917B689-FBE2-F8F8-BB82-1921B37D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150" y="4497550"/>
            <a:ext cx="1597377" cy="1597377"/>
          </a:xfrm>
          <a:prstGeom prst="rect">
            <a:avLst/>
          </a:prstGeom>
        </p:spPr>
      </p:pic>
      <p:pic>
        <p:nvPicPr>
          <p:cNvPr id="15" name="그래픽 14" descr="기어 헤드 단색으로 채워진">
            <a:extLst>
              <a:ext uri="{FF2B5EF4-FFF2-40B4-BE49-F238E27FC236}">
                <a16:creationId xmlns:a16="http://schemas.microsoft.com/office/drawing/2014/main" id="{0B2F23E7-D9F8-826D-B853-D6D4F2DE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713" y="4395380"/>
            <a:ext cx="1801716" cy="1801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5A788E-F893-D918-97C1-A6CD1883EF8B}"/>
              </a:ext>
            </a:extLst>
          </p:cNvPr>
          <p:cNvSpPr txBox="1"/>
          <p:nvPr/>
        </p:nvSpPr>
        <p:spPr>
          <a:xfrm>
            <a:off x="1092792" y="60278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휴먼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13AE7-6D4D-3C89-7104-D2ECC53EEBC8}"/>
              </a:ext>
            </a:extLst>
          </p:cNvPr>
          <p:cNvSpPr txBox="1"/>
          <p:nvPr/>
        </p:nvSpPr>
        <p:spPr>
          <a:xfrm>
            <a:off x="10275728" y="60278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컴퓨터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4CE14-B60E-A6E3-23B1-B813088F82F0}"/>
              </a:ext>
            </a:extLst>
          </p:cNvPr>
          <p:cNvSpPr txBox="1"/>
          <p:nvPr/>
        </p:nvSpPr>
        <p:spPr>
          <a:xfrm>
            <a:off x="10275728" y="2699549"/>
            <a:ext cx="9449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/>
              <a:t>?</a:t>
            </a:r>
            <a:endParaRPr lang="ko-KR" altLang="en-US" sz="1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F00F9-7043-49D1-79B3-8C1948E8DACF}"/>
              </a:ext>
            </a:extLst>
          </p:cNvPr>
          <p:cNvSpPr txBox="1"/>
          <p:nvPr/>
        </p:nvSpPr>
        <p:spPr>
          <a:xfrm>
            <a:off x="1092792" y="2686940"/>
            <a:ext cx="9449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FF0000"/>
                </a:solidFill>
              </a:rPr>
              <a:t>!</a:t>
            </a:r>
            <a:endParaRPr lang="ko-KR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4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4000"/>
              </p:ext>
            </p:extLst>
          </p:nvPr>
        </p:nvGraphicFramePr>
        <p:xfrm>
          <a:off x="4206341" y="2417022"/>
          <a:ext cx="138194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6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586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11716"/>
              </p:ext>
            </p:extLst>
          </p:nvPr>
        </p:nvGraphicFramePr>
        <p:xfrm>
          <a:off x="5588287" y="2417022"/>
          <a:ext cx="294111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568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237094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ID_1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8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4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6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1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76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FB4F-E919-01EB-0643-B62B400D3BD2}"/>
              </a:ext>
            </a:extLst>
          </p:cNvPr>
          <p:cNvSpPr txBox="1"/>
          <p:nvPr/>
        </p:nvSpPr>
        <p:spPr>
          <a:xfrm>
            <a:off x="244268" y="228769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1D3CC-748E-7BB8-B30D-613B2C59E8FC}"/>
              </a:ext>
            </a:extLst>
          </p:cNvPr>
          <p:cNvSpPr txBox="1"/>
          <p:nvPr/>
        </p:nvSpPr>
        <p:spPr>
          <a:xfrm>
            <a:off x="196034" y="436871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회원연락처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3490787" y="741344"/>
            <a:ext cx="520228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컴퓨터는 무식하게 작동합니다</a:t>
            </a:r>
            <a:r>
              <a:rPr lang="en-US" altLang="ko-KR" sz="2800" b="1" dirty="0"/>
              <a:t>.</a:t>
            </a:r>
          </a:p>
        </p:txBody>
      </p:sp>
      <p:pic>
        <p:nvPicPr>
          <p:cNvPr id="11" name="그래픽 10" descr="로봇 윤곽선">
            <a:extLst>
              <a:ext uri="{FF2B5EF4-FFF2-40B4-BE49-F238E27FC236}">
                <a16:creationId xmlns:a16="http://schemas.microsoft.com/office/drawing/2014/main" id="{0917B689-FBE2-F8F8-BB82-1921B37D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8250" y="4034794"/>
            <a:ext cx="1597377" cy="1597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713AE7-6D4D-3C89-7104-D2ECC53EEBC8}"/>
              </a:ext>
            </a:extLst>
          </p:cNvPr>
          <p:cNvSpPr txBox="1"/>
          <p:nvPr/>
        </p:nvSpPr>
        <p:spPr>
          <a:xfrm>
            <a:off x="9826828" y="55650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컴퓨터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4CE14-B60E-A6E3-23B1-B813088F82F0}"/>
              </a:ext>
            </a:extLst>
          </p:cNvPr>
          <p:cNvSpPr txBox="1"/>
          <p:nvPr/>
        </p:nvSpPr>
        <p:spPr>
          <a:xfrm>
            <a:off x="8955151" y="2722880"/>
            <a:ext cx="25435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무식한 방법이지만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일단 전부 합쳐보자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EFE08-0386-1E9A-AF30-9B8A75C48945}"/>
              </a:ext>
            </a:extLst>
          </p:cNvPr>
          <p:cNvSpPr txBox="1"/>
          <p:nvPr/>
        </p:nvSpPr>
        <p:spPr>
          <a:xfrm>
            <a:off x="4152292" y="2005815"/>
            <a:ext cx="423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SELECT * FROM </a:t>
            </a:r>
            <a:r>
              <a:rPr lang="ko-KR" altLang="en-US" b="1" dirty="0">
                <a:highlight>
                  <a:srgbClr val="FFFF00"/>
                </a:highlight>
              </a:rPr>
              <a:t>회원 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회원연락처 </a:t>
            </a:r>
            <a:r>
              <a:rPr lang="en-US" altLang="ko-KR" b="1" dirty="0"/>
              <a:t>;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9E3D96-85C9-D6F0-5E60-E0FF2CC3E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97661"/>
              </p:ext>
            </p:extLst>
          </p:nvPr>
        </p:nvGraphicFramePr>
        <p:xfrm>
          <a:off x="244268" y="2626249"/>
          <a:ext cx="13462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3199574097"/>
                    </a:ext>
                  </a:extLst>
                </a:gridCol>
                <a:gridCol w="642693">
                  <a:extLst>
                    <a:ext uri="{9D8B030D-6E8A-4147-A177-3AD203B41FA5}">
                      <a16:colId xmlns:a16="http://schemas.microsoft.com/office/drawing/2014/main" val="219789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6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9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6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830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9C9D74-4373-63B5-A854-256CAFED6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54966"/>
              </p:ext>
            </p:extLst>
          </p:nvPr>
        </p:nvGraphicFramePr>
        <p:xfrm>
          <a:off x="247470" y="4707265"/>
          <a:ext cx="27597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886843590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733464124"/>
                    </a:ext>
                  </a:extLst>
                </a:gridCol>
                <a:gridCol w="1209712">
                  <a:extLst>
                    <a:ext uri="{9D8B030D-6E8A-4147-A177-3AD203B41FA5}">
                      <a16:colId xmlns:a16="http://schemas.microsoft.com/office/drawing/2014/main" val="2722350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168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5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6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8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27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22480"/>
              </p:ext>
            </p:extLst>
          </p:nvPr>
        </p:nvGraphicFramePr>
        <p:xfrm>
          <a:off x="3677304" y="2482225"/>
          <a:ext cx="138194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6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586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61674"/>
              </p:ext>
            </p:extLst>
          </p:nvPr>
        </p:nvGraphicFramePr>
        <p:xfrm>
          <a:off x="5059250" y="2482225"/>
          <a:ext cx="294111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568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237094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ID_1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8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4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6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1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76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FB4F-E919-01EB-0643-B62B400D3BD2}"/>
              </a:ext>
            </a:extLst>
          </p:cNvPr>
          <p:cNvSpPr txBox="1"/>
          <p:nvPr/>
        </p:nvSpPr>
        <p:spPr>
          <a:xfrm>
            <a:off x="244268" y="228769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1D3CC-748E-7BB8-B30D-613B2C59E8FC}"/>
              </a:ext>
            </a:extLst>
          </p:cNvPr>
          <p:cNvSpPr txBox="1"/>
          <p:nvPr/>
        </p:nvSpPr>
        <p:spPr>
          <a:xfrm>
            <a:off x="196034" y="436871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회원연락처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1073349" y="839475"/>
            <a:ext cx="10045302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FROM </a:t>
            </a:r>
            <a:r>
              <a:rPr lang="ko-KR" altLang="en-US" sz="2800" b="1" dirty="0"/>
              <a:t>뒤에 여러 테이블을 입력만 했다면 </a:t>
            </a:r>
            <a:r>
              <a:rPr lang="ko-KR" altLang="en-US" sz="2800" b="1" dirty="0" err="1">
                <a:solidFill>
                  <a:srgbClr val="FF0000"/>
                </a:solidFill>
              </a:rPr>
              <a:t>카티션조인</a:t>
            </a:r>
            <a:r>
              <a:rPr lang="ko-KR" altLang="en-US" sz="2800" b="1" dirty="0" err="1"/>
              <a:t>입니다</a:t>
            </a:r>
            <a:r>
              <a:rPr lang="en-US" altLang="ko-KR" sz="2800" b="1" dirty="0"/>
              <a:t>.</a:t>
            </a:r>
          </a:p>
        </p:txBody>
      </p:sp>
      <p:pic>
        <p:nvPicPr>
          <p:cNvPr id="11" name="그래픽 10" descr="로봇 윤곽선">
            <a:extLst>
              <a:ext uri="{FF2B5EF4-FFF2-40B4-BE49-F238E27FC236}">
                <a16:creationId xmlns:a16="http://schemas.microsoft.com/office/drawing/2014/main" id="{0917B689-FBE2-F8F8-BB82-1921B37D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2313" y="4593248"/>
            <a:ext cx="1597377" cy="1597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713AE7-6D4D-3C89-7104-D2ECC53EEBC8}"/>
              </a:ext>
            </a:extLst>
          </p:cNvPr>
          <p:cNvSpPr txBox="1"/>
          <p:nvPr/>
        </p:nvSpPr>
        <p:spPr>
          <a:xfrm>
            <a:off x="9780891" y="61235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컴퓨터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4CE14-B60E-A6E3-23B1-B813088F82F0}"/>
              </a:ext>
            </a:extLst>
          </p:cNvPr>
          <p:cNvSpPr txBox="1"/>
          <p:nvPr/>
        </p:nvSpPr>
        <p:spPr>
          <a:xfrm>
            <a:off x="8464717" y="2293727"/>
            <a:ext cx="35760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카티션</a:t>
            </a:r>
            <a:r>
              <a:rPr lang="ko-KR" altLang="en-US" sz="2000" b="1" dirty="0"/>
              <a:t> 조인 </a:t>
            </a:r>
            <a:r>
              <a:rPr lang="en-US" altLang="ko-KR" sz="2000" b="1" dirty="0"/>
              <a:t>: </a:t>
            </a:r>
          </a:p>
          <a:p>
            <a:endParaRPr lang="en-US" altLang="ko-KR" sz="2000" dirty="0"/>
          </a:p>
          <a:p>
            <a:r>
              <a:rPr lang="ko-KR" altLang="en-US" dirty="0"/>
              <a:t>각각의 테이블에 대해 </a:t>
            </a:r>
            <a:endParaRPr lang="en-US" altLang="ko-KR" dirty="0"/>
          </a:p>
          <a:p>
            <a:r>
              <a:rPr lang="ko-KR" altLang="en-US" dirty="0"/>
              <a:t>모든 경우의 수를 </a:t>
            </a:r>
            <a:r>
              <a:rPr lang="ko-KR" altLang="en-US" dirty="0" err="1"/>
              <a:t>합쳐놓은</a:t>
            </a:r>
            <a:r>
              <a:rPr lang="ko-KR" altLang="en-US" dirty="0"/>
              <a:t>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컴퓨터에겐 이방법이 최선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EFE08-0386-1E9A-AF30-9B8A75C48945}"/>
              </a:ext>
            </a:extLst>
          </p:cNvPr>
          <p:cNvSpPr txBox="1"/>
          <p:nvPr/>
        </p:nvSpPr>
        <p:spPr>
          <a:xfrm>
            <a:off x="3623255" y="2071018"/>
            <a:ext cx="40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SELECT * FROM </a:t>
            </a:r>
            <a:r>
              <a:rPr lang="ko-KR" altLang="en-US" b="1" dirty="0">
                <a:highlight>
                  <a:srgbClr val="FFFF00"/>
                </a:highlight>
              </a:rPr>
              <a:t>회원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회원연락처</a:t>
            </a:r>
            <a:r>
              <a:rPr lang="en-US" altLang="ko-KR" b="1" dirty="0"/>
              <a:t>;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9E3D96-85C9-D6F0-5E60-E0FF2CC3E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89882"/>
              </p:ext>
            </p:extLst>
          </p:nvPr>
        </p:nvGraphicFramePr>
        <p:xfrm>
          <a:off x="244268" y="2626249"/>
          <a:ext cx="13462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3199574097"/>
                    </a:ext>
                  </a:extLst>
                </a:gridCol>
                <a:gridCol w="642693">
                  <a:extLst>
                    <a:ext uri="{9D8B030D-6E8A-4147-A177-3AD203B41FA5}">
                      <a16:colId xmlns:a16="http://schemas.microsoft.com/office/drawing/2014/main" val="219789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6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9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6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동동삼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830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9C9D74-4373-63B5-A854-256CAFED6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641909"/>
              </p:ext>
            </p:extLst>
          </p:nvPr>
        </p:nvGraphicFramePr>
        <p:xfrm>
          <a:off x="247470" y="4707265"/>
          <a:ext cx="27597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886843590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733464124"/>
                    </a:ext>
                  </a:extLst>
                </a:gridCol>
                <a:gridCol w="1209712">
                  <a:extLst>
                    <a:ext uri="{9D8B030D-6E8A-4147-A177-3AD203B41FA5}">
                      <a16:colId xmlns:a16="http://schemas.microsoft.com/office/drawing/2014/main" val="2722350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회원</a:t>
                      </a:r>
                      <a:r>
                        <a:rPr lang="en-US" altLang="ko-KR" sz="1200" b="1" dirty="0"/>
                        <a:t>ID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168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5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062-111-1111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6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8931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533C2C-4B1F-57C1-4A92-3359F5C38375}"/>
              </a:ext>
            </a:extLst>
          </p:cNvPr>
          <p:cNvSpPr/>
          <p:nvPr/>
        </p:nvSpPr>
        <p:spPr>
          <a:xfrm>
            <a:off x="3455065" y="1938051"/>
            <a:ext cx="4787413" cy="4449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67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9D581D-6CEC-C494-737E-E8B91058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03" y="2456115"/>
            <a:ext cx="2359506" cy="3782852"/>
          </a:xfrm>
          <a:prstGeom prst="rect">
            <a:avLst/>
          </a:prstGeom>
        </p:spPr>
      </p:pic>
      <p:pic>
        <p:nvPicPr>
          <p:cNvPr id="26" name="그래픽 25" descr="바구니에 든 계란 윤곽선">
            <a:extLst>
              <a:ext uri="{FF2B5EF4-FFF2-40B4-BE49-F238E27FC236}">
                <a16:creationId xmlns:a16="http://schemas.microsoft.com/office/drawing/2014/main" id="{19B0DA6D-6878-4A22-0E1D-9679C7004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5445" y="2511795"/>
            <a:ext cx="3216499" cy="3216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테이블과 스키마의 관계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508715" y="1155238"/>
            <a:ext cx="1103867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스키마는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테이블 등의 저장소 </a:t>
            </a:r>
            <a:r>
              <a:rPr lang="ko-KR" altLang="en-US" sz="3200" b="1" dirty="0">
                <a:solidFill>
                  <a:srgbClr val="FF0000"/>
                </a:solidFill>
              </a:rPr>
              <a:t>객체를 저장하는 공간</a:t>
            </a:r>
            <a:r>
              <a:rPr lang="ko-KR" altLang="en-US" sz="3200" b="1" dirty="0"/>
              <a:t>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00028D-2E8F-18E9-9B46-36DA138C56C8}"/>
              </a:ext>
            </a:extLst>
          </p:cNvPr>
          <p:cNvSpPr txBox="1"/>
          <p:nvPr/>
        </p:nvSpPr>
        <p:spPr>
          <a:xfrm>
            <a:off x="2977299" y="4719852"/>
            <a:ext cx="91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스키마</a:t>
            </a:r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898DE82-3A23-9895-7D34-900F28F4B039}"/>
              </a:ext>
            </a:extLst>
          </p:cNvPr>
          <p:cNvCxnSpPr>
            <a:cxnSpLocks/>
          </p:cNvCxnSpPr>
          <p:nvPr/>
        </p:nvCxnSpPr>
        <p:spPr>
          <a:xfrm>
            <a:off x="1465374" y="4192061"/>
            <a:ext cx="162917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6C04DDC-87AA-12C0-6E63-D486397A1EA3}"/>
              </a:ext>
            </a:extLst>
          </p:cNvPr>
          <p:cNvSpPr txBox="1"/>
          <p:nvPr/>
        </p:nvSpPr>
        <p:spPr>
          <a:xfrm>
            <a:off x="637638" y="4007395"/>
            <a:ext cx="91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테이블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D982C1-62EE-6DDA-C429-CFAB59941715}"/>
              </a:ext>
            </a:extLst>
          </p:cNvPr>
          <p:cNvCxnSpPr>
            <a:cxnSpLocks/>
          </p:cNvCxnSpPr>
          <p:nvPr/>
        </p:nvCxnSpPr>
        <p:spPr>
          <a:xfrm flipH="1">
            <a:off x="3757813" y="3587654"/>
            <a:ext cx="1492742" cy="658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49508C-3A78-2939-BBDE-E0368AA45F0D}"/>
              </a:ext>
            </a:extLst>
          </p:cNvPr>
          <p:cNvSpPr txBox="1"/>
          <p:nvPr/>
        </p:nvSpPr>
        <p:spPr>
          <a:xfrm>
            <a:off x="5250555" y="3317377"/>
            <a:ext cx="37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뷰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CFFC7FF-FA3A-1BC9-6DFB-08384DA072D5}"/>
              </a:ext>
            </a:extLst>
          </p:cNvPr>
          <p:cNvCxnSpPr>
            <a:cxnSpLocks/>
          </p:cNvCxnSpPr>
          <p:nvPr/>
        </p:nvCxnSpPr>
        <p:spPr>
          <a:xfrm flipH="1">
            <a:off x="3381373" y="3032909"/>
            <a:ext cx="1122811" cy="817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A5F07-3B52-6ABD-CA53-02D415E60A2C}"/>
              </a:ext>
            </a:extLst>
          </p:cNvPr>
          <p:cNvSpPr txBox="1"/>
          <p:nvPr/>
        </p:nvSpPr>
        <p:spPr>
          <a:xfrm>
            <a:off x="4414032" y="2771269"/>
            <a:ext cx="954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/>
              <a:t>인덱스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C302DC-DAB8-75D0-AB9C-E20F7FA8C915}"/>
              </a:ext>
            </a:extLst>
          </p:cNvPr>
          <p:cNvSpPr txBox="1"/>
          <p:nvPr/>
        </p:nvSpPr>
        <p:spPr>
          <a:xfrm>
            <a:off x="632539" y="4007395"/>
            <a:ext cx="91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테이블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F8856B24-B5C5-E761-5D4C-396F1E8AD4E6}"/>
                  </a:ext>
                </a:extLst>
              </p14:cNvPr>
              <p14:cNvContentPartPr/>
              <p14:nvPr/>
            </p14:nvContentPartPr>
            <p14:xfrm>
              <a:off x="9670229" y="572673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F8856B24-B5C5-E761-5D4C-396F1E8AD4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5909" y="56835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F9B1B8B9-F53E-D422-8CDB-367D2FF49480}"/>
                  </a:ext>
                </a:extLst>
              </p14:cNvPr>
              <p14:cNvContentPartPr/>
              <p14:nvPr/>
            </p14:nvContentPartPr>
            <p14:xfrm>
              <a:off x="8307306" y="2507184"/>
              <a:ext cx="153051" cy="442053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F9B1B8B9-F53E-D422-8CDB-367D2FF494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1379" y="2471157"/>
                <a:ext cx="224547" cy="513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6A64C9F0-43DB-6DAA-F4C6-8A43E26D08AB}"/>
                  </a:ext>
                </a:extLst>
              </p14:cNvPr>
              <p14:cNvContentPartPr/>
              <p14:nvPr/>
            </p14:nvContentPartPr>
            <p14:xfrm>
              <a:off x="8624131" y="3226167"/>
              <a:ext cx="645120" cy="230112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6A64C9F0-43DB-6DAA-F4C6-8A43E26D08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8111" y="3190167"/>
                <a:ext cx="716800" cy="237276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9B94D7A-91EC-40F2-6AB7-97207D83616C}"/>
              </a:ext>
            </a:extLst>
          </p:cNvPr>
          <p:cNvSpPr txBox="1"/>
          <p:nvPr/>
        </p:nvSpPr>
        <p:spPr>
          <a:xfrm>
            <a:off x="8460357" y="2516143"/>
            <a:ext cx="1399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&lt;-</a:t>
            </a:r>
            <a:r>
              <a:rPr lang="ko-KR" altLang="en-US" sz="2000" b="1" dirty="0"/>
              <a:t>스키마</a:t>
            </a:r>
            <a:endParaRPr lang="ko-KR" alt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A33DA-598E-C9A6-93A0-E3902E834A47}"/>
              </a:ext>
            </a:extLst>
          </p:cNvPr>
          <p:cNvSpPr txBox="1"/>
          <p:nvPr/>
        </p:nvSpPr>
        <p:spPr>
          <a:xfrm>
            <a:off x="9269251" y="4319742"/>
            <a:ext cx="1399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&lt;-</a:t>
            </a:r>
            <a:r>
              <a:rPr lang="ko-KR" altLang="en-US" sz="2000" b="1" dirty="0"/>
              <a:t>테이블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509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38855"/>
              </p:ext>
            </p:extLst>
          </p:nvPr>
        </p:nvGraphicFramePr>
        <p:xfrm>
          <a:off x="7450520" y="2653409"/>
          <a:ext cx="13374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6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586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94573"/>
              </p:ext>
            </p:extLst>
          </p:nvPr>
        </p:nvGraphicFramePr>
        <p:xfrm>
          <a:off x="8787393" y="2653409"/>
          <a:ext cx="27172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12749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ID_1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8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4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6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1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764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772467" y="939584"/>
            <a:ext cx="6935539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테이블 간에 </a:t>
            </a:r>
            <a:r>
              <a:rPr lang="ko-KR" altLang="en-US" sz="2800" b="1" dirty="0">
                <a:solidFill>
                  <a:srgbClr val="FF0000"/>
                </a:solidFill>
              </a:rPr>
              <a:t>특정 컬럼으로 연결</a:t>
            </a:r>
            <a:r>
              <a:rPr lang="ko-KR" altLang="en-US" sz="2800" b="1" dirty="0"/>
              <a:t>을 하면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서로 </a:t>
            </a:r>
            <a:r>
              <a:rPr lang="ko-KR" altLang="en-US" sz="2800" b="1" u="sng" dirty="0"/>
              <a:t>연관된 데이터만</a:t>
            </a:r>
            <a:r>
              <a:rPr lang="ko-KR" altLang="en-US" sz="2800" b="1" dirty="0"/>
              <a:t> 남겨놓습니다</a:t>
            </a:r>
            <a:r>
              <a:rPr lang="en-US" altLang="ko-KR" sz="2800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EFE08-0386-1E9A-AF30-9B8A75C48945}"/>
              </a:ext>
            </a:extLst>
          </p:cNvPr>
          <p:cNvSpPr txBox="1"/>
          <p:nvPr/>
        </p:nvSpPr>
        <p:spPr>
          <a:xfrm>
            <a:off x="896228" y="3196434"/>
            <a:ext cx="457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SELECT * </a:t>
            </a:r>
          </a:p>
          <a:p>
            <a:r>
              <a:rPr lang="en-US" altLang="ko-KR" sz="2400" b="1" dirty="0"/>
              <a:t> FROM </a:t>
            </a:r>
            <a:r>
              <a:rPr lang="ko-KR" altLang="en-US" sz="2400" b="1" dirty="0"/>
              <a:t>회원 </a:t>
            </a:r>
            <a:r>
              <a:rPr lang="en-US" altLang="ko-KR" sz="2400" b="1" dirty="0"/>
              <a:t>A , </a:t>
            </a:r>
            <a:r>
              <a:rPr lang="ko-KR" altLang="en-US" sz="2400" b="1" dirty="0"/>
              <a:t>회원연락처 </a:t>
            </a:r>
            <a:r>
              <a:rPr lang="en-US" altLang="ko-KR" sz="2400" b="1" dirty="0"/>
              <a:t>B 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WHERE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A.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= B.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BC188-035C-44AE-2A85-3B75F80E090C}"/>
              </a:ext>
            </a:extLst>
          </p:cNvPr>
          <p:cNvSpPr txBox="1"/>
          <p:nvPr/>
        </p:nvSpPr>
        <p:spPr>
          <a:xfrm>
            <a:off x="7390394" y="2316543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A.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4687B-AD53-A737-8217-DDD58FC60B3A}"/>
              </a:ext>
            </a:extLst>
          </p:cNvPr>
          <p:cNvSpPr txBox="1"/>
          <p:nvPr/>
        </p:nvSpPr>
        <p:spPr>
          <a:xfrm>
            <a:off x="8858227" y="2316543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B.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74D26-BCB8-32A4-CECE-583135D79542}"/>
              </a:ext>
            </a:extLst>
          </p:cNvPr>
          <p:cNvSpPr txBox="1"/>
          <p:nvPr/>
        </p:nvSpPr>
        <p:spPr>
          <a:xfrm>
            <a:off x="963709" y="4709266"/>
            <a:ext cx="344395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회원</a:t>
            </a:r>
            <a:r>
              <a:rPr lang="en-US" altLang="ko-KR" dirty="0"/>
              <a:t> </a:t>
            </a:r>
            <a:r>
              <a:rPr lang="ko-KR" altLang="en-US" dirty="0"/>
              <a:t>테이블의 회원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회원연락처 테이블의 회원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똑같은 대상만 남겨놓는 조건 </a:t>
            </a:r>
          </a:p>
        </p:txBody>
      </p:sp>
    </p:spTree>
    <p:extLst>
      <p:ext uri="{BB962C8B-B14F-4D97-AF65-F5344CB8AC3E}">
        <p14:creationId xmlns:p14="http://schemas.microsoft.com/office/powerpoint/2010/main" val="260238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0A76B9C0-9F7C-C7DE-712A-9ABECDDE3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076186"/>
              </p:ext>
            </p:extLst>
          </p:nvPr>
        </p:nvGraphicFramePr>
        <p:xfrm>
          <a:off x="7450520" y="2653409"/>
          <a:ext cx="13374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6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동동삼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5863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0CCE81-375D-4A29-4A2C-48F3391A0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66066"/>
              </p:ext>
            </p:extLst>
          </p:nvPr>
        </p:nvGraphicFramePr>
        <p:xfrm>
          <a:off x="8787393" y="2653409"/>
          <a:ext cx="27172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12749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ID_1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2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8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4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6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1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764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C5AEEA-C612-D03D-C2CE-9042F91990D4}"/>
              </a:ext>
            </a:extLst>
          </p:cNvPr>
          <p:cNvSpPr/>
          <p:nvPr/>
        </p:nvSpPr>
        <p:spPr>
          <a:xfrm>
            <a:off x="7123833" y="3016314"/>
            <a:ext cx="4576623" cy="737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1E933-66C5-245C-42A1-CA6C2AB09DCE}"/>
              </a:ext>
            </a:extLst>
          </p:cNvPr>
          <p:cNvSpPr/>
          <p:nvPr/>
        </p:nvSpPr>
        <p:spPr>
          <a:xfrm>
            <a:off x="7123834" y="4888823"/>
            <a:ext cx="4576623" cy="340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FCBA6-9A16-DC1E-4AE9-DED63AE35213}"/>
              </a:ext>
            </a:extLst>
          </p:cNvPr>
          <p:cNvSpPr txBox="1"/>
          <p:nvPr/>
        </p:nvSpPr>
        <p:spPr>
          <a:xfrm>
            <a:off x="7390394" y="2316543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A.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4A0CE-AEDE-0456-E73C-200A1000F202}"/>
              </a:ext>
            </a:extLst>
          </p:cNvPr>
          <p:cNvSpPr txBox="1"/>
          <p:nvPr/>
        </p:nvSpPr>
        <p:spPr>
          <a:xfrm>
            <a:off x="8858227" y="2316543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B.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299C5-2A87-B24B-7397-37D145899AF8}"/>
              </a:ext>
            </a:extLst>
          </p:cNvPr>
          <p:cNvSpPr txBox="1"/>
          <p:nvPr/>
        </p:nvSpPr>
        <p:spPr>
          <a:xfrm>
            <a:off x="772467" y="939584"/>
            <a:ext cx="6935539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테이블 간에 </a:t>
            </a:r>
            <a:r>
              <a:rPr lang="ko-KR" altLang="en-US" sz="2800" b="1" dirty="0">
                <a:solidFill>
                  <a:srgbClr val="FF0000"/>
                </a:solidFill>
              </a:rPr>
              <a:t>특정 컬럼으로 연결</a:t>
            </a:r>
            <a:r>
              <a:rPr lang="ko-KR" altLang="en-US" sz="2800" b="1" dirty="0"/>
              <a:t>을 하면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서로 </a:t>
            </a:r>
            <a:r>
              <a:rPr lang="ko-KR" altLang="en-US" sz="2800" b="1" u="sng" dirty="0"/>
              <a:t>연관된 데이터만</a:t>
            </a:r>
            <a:r>
              <a:rPr lang="ko-KR" altLang="en-US" sz="2800" b="1" dirty="0"/>
              <a:t> 남겨놓습니다</a:t>
            </a:r>
            <a:r>
              <a:rPr lang="en-US" altLang="ko-KR" sz="28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BEBF7-50D2-1A0B-96D3-4579EC510C20}"/>
              </a:ext>
            </a:extLst>
          </p:cNvPr>
          <p:cNvSpPr txBox="1"/>
          <p:nvPr/>
        </p:nvSpPr>
        <p:spPr>
          <a:xfrm>
            <a:off x="896228" y="3196434"/>
            <a:ext cx="457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SELECT * </a:t>
            </a:r>
          </a:p>
          <a:p>
            <a:r>
              <a:rPr lang="en-US" altLang="ko-KR" sz="2400" b="1" dirty="0"/>
              <a:t> FROM </a:t>
            </a:r>
            <a:r>
              <a:rPr lang="ko-KR" altLang="en-US" sz="2400" b="1" dirty="0"/>
              <a:t>회원 </a:t>
            </a:r>
            <a:r>
              <a:rPr lang="en-US" altLang="ko-KR" sz="2400" b="1" dirty="0"/>
              <a:t>A , </a:t>
            </a:r>
            <a:r>
              <a:rPr lang="ko-KR" altLang="en-US" sz="2400" b="1" dirty="0"/>
              <a:t>회원연락처 </a:t>
            </a:r>
            <a:r>
              <a:rPr lang="en-US" altLang="ko-KR" sz="2400" b="1" dirty="0"/>
              <a:t>B 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WHERE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A.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= B.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94E4D-D4C5-DA18-CFD4-05193231FEE5}"/>
              </a:ext>
            </a:extLst>
          </p:cNvPr>
          <p:cNvSpPr txBox="1"/>
          <p:nvPr/>
        </p:nvSpPr>
        <p:spPr>
          <a:xfrm>
            <a:off x="963709" y="4709266"/>
            <a:ext cx="344395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회원</a:t>
            </a:r>
            <a:r>
              <a:rPr lang="en-US" altLang="ko-KR" dirty="0"/>
              <a:t> </a:t>
            </a:r>
            <a:r>
              <a:rPr lang="ko-KR" altLang="en-US" dirty="0"/>
              <a:t>테이블의 회원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회원연락처 테이블의 회원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똑같은 대상만 남겨놓는 조건 </a:t>
            </a:r>
          </a:p>
        </p:txBody>
      </p:sp>
    </p:spTree>
    <p:extLst>
      <p:ext uri="{BB962C8B-B14F-4D97-AF65-F5344CB8AC3E}">
        <p14:creationId xmlns:p14="http://schemas.microsoft.com/office/powerpoint/2010/main" val="427175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76966"/>
              </p:ext>
            </p:extLst>
          </p:nvPr>
        </p:nvGraphicFramePr>
        <p:xfrm>
          <a:off x="6948243" y="3527601"/>
          <a:ext cx="1337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67695"/>
              </p:ext>
            </p:extLst>
          </p:nvPr>
        </p:nvGraphicFramePr>
        <p:xfrm>
          <a:off x="8285116" y="3527601"/>
          <a:ext cx="271722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12749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ID_1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FBC188-035C-44AE-2A85-3B75F80E090C}"/>
              </a:ext>
            </a:extLst>
          </p:cNvPr>
          <p:cNvSpPr txBox="1"/>
          <p:nvPr/>
        </p:nvSpPr>
        <p:spPr>
          <a:xfrm>
            <a:off x="6888117" y="319073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A.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4687B-AD53-A737-8217-DDD58FC60B3A}"/>
              </a:ext>
            </a:extLst>
          </p:cNvPr>
          <p:cNvSpPr txBox="1"/>
          <p:nvPr/>
        </p:nvSpPr>
        <p:spPr>
          <a:xfrm>
            <a:off x="8355950" y="319073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B.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586C6-76FD-8FEE-1DBF-B0CFB758FCF9}"/>
              </a:ext>
            </a:extLst>
          </p:cNvPr>
          <p:cNvSpPr txBox="1"/>
          <p:nvPr/>
        </p:nvSpPr>
        <p:spPr>
          <a:xfrm>
            <a:off x="772467" y="939584"/>
            <a:ext cx="6935539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테이블 간에 </a:t>
            </a:r>
            <a:r>
              <a:rPr lang="ko-KR" altLang="en-US" sz="2800" b="1" dirty="0">
                <a:solidFill>
                  <a:srgbClr val="FF0000"/>
                </a:solidFill>
              </a:rPr>
              <a:t>특정 컬럼으로 연결</a:t>
            </a:r>
            <a:r>
              <a:rPr lang="ko-KR" altLang="en-US" sz="2800" b="1" dirty="0"/>
              <a:t>을 하면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서로 </a:t>
            </a:r>
            <a:r>
              <a:rPr lang="ko-KR" altLang="en-US" sz="2800" b="1" u="sng" dirty="0"/>
              <a:t>연관된 데이터만</a:t>
            </a:r>
            <a:r>
              <a:rPr lang="ko-KR" altLang="en-US" sz="2800" b="1" dirty="0"/>
              <a:t> 남겨놓습니다</a:t>
            </a:r>
            <a:r>
              <a:rPr lang="en-US" altLang="ko-KR" sz="2800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68A36-F4B4-F567-84F5-FD727B7966B7}"/>
              </a:ext>
            </a:extLst>
          </p:cNvPr>
          <p:cNvSpPr txBox="1"/>
          <p:nvPr/>
        </p:nvSpPr>
        <p:spPr>
          <a:xfrm>
            <a:off x="896228" y="3196434"/>
            <a:ext cx="457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SELECT * </a:t>
            </a:r>
          </a:p>
          <a:p>
            <a:r>
              <a:rPr lang="en-US" altLang="ko-KR" sz="2400" b="1" dirty="0"/>
              <a:t> FROM </a:t>
            </a:r>
            <a:r>
              <a:rPr lang="ko-KR" altLang="en-US" sz="2400" b="1" dirty="0"/>
              <a:t>회원 </a:t>
            </a:r>
            <a:r>
              <a:rPr lang="en-US" altLang="ko-KR" sz="2400" b="1" dirty="0"/>
              <a:t>A , </a:t>
            </a:r>
            <a:r>
              <a:rPr lang="ko-KR" altLang="en-US" sz="2400" b="1" dirty="0"/>
              <a:t>회원연락처 </a:t>
            </a:r>
            <a:r>
              <a:rPr lang="en-US" altLang="ko-KR" sz="2400" b="1" dirty="0"/>
              <a:t>B 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WHERE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A.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= B.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22E1A-7DD7-5DAF-CF2E-241DF36C569B}"/>
              </a:ext>
            </a:extLst>
          </p:cNvPr>
          <p:cNvSpPr txBox="1"/>
          <p:nvPr/>
        </p:nvSpPr>
        <p:spPr>
          <a:xfrm>
            <a:off x="963709" y="4709266"/>
            <a:ext cx="344395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회원</a:t>
            </a:r>
            <a:r>
              <a:rPr lang="en-US" altLang="ko-KR" dirty="0"/>
              <a:t> </a:t>
            </a:r>
            <a:r>
              <a:rPr lang="ko-KR" altLang="en-US" dirty="0"/>
              <a:t>테이블의 회원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회원연락처 테이블의 회원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똑같은 대상만 남겨놓는 조건 </a:t>
            </a:r>
          </a:p>
        </p:txBody>
      </p:sp>
    </p:spTree>
    <p:extLst>
      <p:ext uri="{BB962C8B-B14F-4D97-AF65-F5344CB8AC3E}">
        <p14:creationId xmlns:p14="http://schemas.microsoft.com/office/powerpoint/2010/main" val="159174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328145" y="831347"/>
            <a:ext cx="8577597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테이블 간에 특정 컬럼으로 연결을 하면 </a:t>
            </a:r>
            <a:r>
              <a:rPr lang="ko-KR" altLang="en-US" sz="2800" b="1" dirty="0">
                <a:solidFill>
                  <a:srgbClr val="FF0000"/>
                </a:solidFill>
              </a:rPr>
              <a:t>조인조건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그렇지 않은 조건은 </a:t>
            </a:r>
            <a:r>
              <a:rPr lang="ko-KR" altLang="en-US" sz="2800" b="1" dirty="0" err="1">
                <a:solidFill>
                  <a:srgbClr val="FF0000"/>
                </a:solidFill>
              </a:rPr>
              <a:t>일반조건</a:t>
            </a:r>
            <a:r>
              <a:rPr lang="ko-KR" altLang="en-US" sz="2800" b="1" dirty="0" err="1"/>
              <a:t>입니다</a:t>
            </a:r>
            <a:r>
              <a:rPr lang="en-US" altLang="ko-KR" sz="2800" b="1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EFE08-0386-1E9A-AF30-9B8A75C48945}"/>
              </a:ext>
            </a:extLst>
          </p:cNvPr>
          <p:cNvSpPr txBox="1"/>
          <p:nvPr/>
        </p:nvSpPr>
        <p:spPr>
          <a:xfrm>
            <a:off x="841758" y="3261575"/>
            <a:ext cx="4576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SELECT * </a:t>
            </a:r>
          </a:p>
          <a:p>
            <a:r>
              <a:rPr lang="en-US" altLang="ko-KR" sz="2400" b="1" dirty="0"/>
              <a:t> FROM </a:t>
            </a:r>
            <a:r>
              <a:rPr lang="ko-KR" altLang="en-US" sz="2400" b="1" dirty="0"/>
              <a:t>회원 </a:t>
            </a:r>
            <a:r>
              <a:rPr lang="en-US" altLang="ko-KR" sz="2400" b="1" dirty="0"/>
              <a:t>A , </a:t>
            </a:r>
            <a:r>
              <a:rPr lang="ko-KR" altLang="en-US" sz="2400" b="1" dirty="0"/>
              <a:t>회원연락처 </a:t>
            </a:r>
            <a:r>
              <a:rPr lang="en-US" altLang="ko-KR" sz="2400" b="1" dirty="0"/>
              <a:t>B </a:t>
            </a:r>
          </a:p>
          <a:p>
            <a:r>
              <a:rPr lang="en-US" altLang="ko-KR" sz="2400" b="1" dirty="0"/>
              <a:t>WHERE A.</a:t>
            </a:r>
            <a:r>
              <a:rPr lang="ko-KR" altLang="en-US" sz="2400" b="1" dirty="0"/>
              <a:t>회원</a:t>
            </a:r>
            <a:r>
              <a:rPr lang="en-US" altLang="ko-KR" sz="2400" b="1" dirty="0"/>
              <a:t>ID = B.</a:t>
            </a:r>
            <a:r>
              <a:rPr lang="ko-KR" altLang="en-US" sz="2400" b="1" dirty="0"/>
              <a:t>회원</a:t>
            </a:r>
            <a:r>
              <a:rPr lang="en-US" altLang="ko-KR" sz="2400" b="1" dirty="0"/>
              <a:t>ID</a:t>
            </a:r>
          </a:p>
          <a:p>
            <a:r>
              <a:rPr lang="en-US" altLang="ko-KR" sz="2400" b="1" dirty="0"/>
              <a:t>   </a:t>
            </a:r>
            <a:r>
              <a:rPr lang="en-US" altLang="ko-KR" sz="2400" b="1" dirty="0">
                <a:solidFill>
                  <a:srgbClr val="FF0000"/>
                </a:solidFill>
              </a:rPr>
              <a:t>AND A.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= 'A0001'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   AND B.</a:t>
            </a:r>
            <a:r>
              <a:rPr lang="ko-KR" altLang="en-US" sz="2400" b="1" dirty="0">
                <a:solidFill>
                  <a:srgbClr val="FF0000"/>
                </a:solidFill>
              </a:rPr>
              <a:t>구분코드 </a:t>
            </a:r>
            <a:r>
              <a:rPr lang="en-US" altLang="ko-KR" sz="2400" b="1" dirty="0">
                <a:solidFill>
                  <a:srgbClr val="FF0000"/>
                </a:solidFill>
              </a:rPr>
              <a:t>= '</a:t>
            </a:r>
            <a:r>
              <a:rPr lang="ko-KR" altLang="en-US" sz="2400" b="1" dirty="0">
                <a:solidFill>
                  <a:srgbClr val="FF0000"/>
                </a:solidFill>
              </a:rPr>
              <a:t>휴대폰</a:t>
            </a:r>
            <a:r>
              <a:rPr lang="en-US" altLang="ko-KR" sz="2400" b="1" dirty="0">
                <a:solidFill>
                  <a:srgbClr val="FF0000"/>
                </a:solidFill>
              </a:rPr>
              <a:t>' ;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774DAF-43F8-4978-BD4A-089ED0856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22904"/>
              </p:ext>
            </p:extLst>
          </p:nvPr>
        </p:nvGraphicFramePr>
        <p:xfrm>
          <a:off x="6948243" y="3527601"/>
          <a:ext cx="1337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4653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7BD737-EFD1-5FD2-400B-1D32E33E5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13286"/>
              </p:ext>
            </p:extLst>
          </p:nvPr>
        </p:nvGraphicFramePr>
        <p:xfrm>
          <a:off x="8285116" y="3527601"/>
          <a:ext cx="271722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12749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ID_1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7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062-222-2222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51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F71F0-7E12-A4E6-73F5-39DD80E9BFA6}"/>
              </a:ext>
            </a:extLst>
          </p:cNvPr>
          <p:cNvSpPr txBox="1"/>
          <p:nvPr/>
        </p:nvSpPr>
        <p:spPr>
          <a:xfrm>
            <a:off x="6888117" y="319073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A.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228D7-C12C-F212-1F8D-3DF2B2DF72B7}"/>
              </a:ext>
            </a:extLst>
          </p:cNvPr>
          <p:cNvSpPr txBox="1"/>
          <p:nvPr/>
        </p:nvSpPr>
        <p:spPr>
          <a:xfrm>
            <a:off x="8355950" y="319073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B.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16869D-496E-5C7F-7357-53642910BBA3}"/>
              </a:ext>
            </a:extLst>
          </p:cNvPr>
          <p:cNvSpPr/>
          <p:nvPr/>
        </p:nvSpPr>
        <p:spPr>
          <a:xfrm>
            <a:off x="6773621" y="3862414"/>
            <a:ext cx="4411681" cy="400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861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29857B6-A65B-DA36-6188-C2B97241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23554"/>
              </p:ext>
            </p:extLst>
          </p:nvPr>
        </p:nvGraphicFramePr>
        <p:xfrm>
          <a:off x="6561876" y="4188371"/>
          <a:ext cx="13374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678366">
                  <a:extLst>
                    <a:ext uri="{9D8B030D-6E8A-4147-A177-3AD203B41FA5}">
                      <a16:colId xmlns:a16="http://schemas.microsoft.com/office/drawing/2014/main" val="19420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동동일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3AA8A9-A90D-4E66-8400-210AEC2C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77292"/>
              </p:ext>
            </p:extLst>
          </p:nvPr>
        </p:nvGraphicFramePr>
        <p:xfrm>
          <a:off x="7898749" y="4188371"/>
          <a:ext cx="27172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756267926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854567494"/>
                    </a:ext>
                  </a:extLst>
                </a:gridCol>
                <a:gridCol w="1127498">
                  <a:extLst>
                    <a:ext uri="{9D8B030D-6E8A-4147-A177-3AD203B41FA5}">
                      <a16:colId xmlns:a16="http://schemas.microsoft.com/office/drawing/2014/main" val="409343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회원</a:t>
                      </a:r>
                      <a:r>
                        <a:rPr lang="en-US" altLang="ko-KR" sz="1100" b="1" dirty="0"/>
                        <a:t>ID_1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7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A0001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010-111-1111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466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240D5-911D-77E3-1587-8EB666BE8137}"/>
              </a:ext>
            </a:extLst>
          </p:cNvPr>
          <p:cNvSpPr txBox="1"/>
          <p:nvPr/>
        </p:nvSpPr>
        <p:spPr>
          <a:xfrm>
            <a:off x="328145" y="831347"/>
            <a:ext cx="8577597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테이블 간에 특정 컬럼으로 연결을 하면 </a:t>
            </a:r>
            <a:r>
              <a:rPr lang="ko-KR" altLang="en-US" sz="2800" b="1" dirty="0">
                <a:solidFill>
                  <a:srgbClr val="FF0000"/>
                </a:solidFill>
              </a:rPr>
              <a:t>조인조건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그렇지 않은 조건은 </a:t>
            </a:r>
            <a:r>
              <a:rPr lang="ko-KR" altLang="en-US" sz="2800" b="1" dirty="0" err="1">
                <a:solidFill>
                  <a:srgbClr val="FF0000"/>
                </a:solidFill>
              </a:rPr>
              <a:t>일반조건</a:t>
            </a:r>
            <a:r>
              <a:rPr lang="ko-KR" altLang="en-US" sz="2800" b="1" dirty="0" err="1"/>
              <a:t>입니다</a:t>
            </a:r>
            <a:r>
              <a:rPr lang="en-US" altLang="ko-KR" sz="2800" b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BC188-035C-44AE-2A85-3B75F80E090C}"/>
              </a:ext>
            </a:extLst>
          </p:cNvPr>
          <p:cNvSpPr txBox="1"/>
          <p:nvPr/>
        </p:nvSpPr>
        <p:spPr>
          <a:xfrm>
            <a:off x="6501750" y="385150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A.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4687B-AD53-A737-8217-DDD58FC60B3A}"/>
              </a:ext>
            </a:extLst>
          </p:cNvPr>
          <p:cNvSpPr txBox="1"/>
          <p:nvPr/>
        </p:nvSpPr>
        <p:spPr>
          <a:xfrm>
            <a:off x="7969583" y="3851505"/>
            <a:ext cx="796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B.</a:t>
            </a:r>
            <a:r>
              <a:rPr lang="ko-KR" altLang="en-US" sz="1100" b="1" dirty="0">
                <a:solidFill>
                  <a:srgbClr val="FF0000"/>
                </a:solidFill>
              </a:rPr>
              <a:t>회원</a:t>
            </a:r>
            <a:r>
              <a:rPr lang="en-US" altLang="ko-KR" sz="1100" b="1" dirty="0">
                <a:solidFill>
                  <a:srgbClr val="FF0000"/>
                </a:solidFill>
              </a:rPr>
              <a:t>ID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AC2FE-DCF5-5FBF-A1ED-00172C8C1877}"/>
              </a:ext>
            </a:extLst>
          </p:cNvPr>
          <p:cNvSpPr txBox="1"/>
          <p:nvPr/>
        </p:nvSpPr>
        <p:spPr>
          <a:xfrm>
            <a:off x="841758" y="3261575"/>
            <a:ext cx="4576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SELECT * </a:t>
            </a:r>
          </a:p>
          <a:p>
            <a:r>
              <a:rPr lang="en-US" altLang="ko-KR" sz="2400" b="1" dirty="0"/>
              <a:t> FROM </a:t>
            </a:r>
            <a:r>
              <a:rPr lang="ko-KR" altLang="en-US" sz="2400" b="1" dirty="0"/>
              <a:t>회원 </a:t>
            </a:r>
            <a:r>
              <a:rPr lang="en-US" altLang="ko-KR" sz="2400" b="1" dirty="0"/>
              <a:t>A , </a:t>
            </a:r>
            <a:r>
              <a:rPr lang="ko-KR" altLang="en-US" sz="2400" b="1" dirty="0"/>
              <a:t>회원연락처 </a:t>
            </a:r>
            <a:r>
              <a:rPr lang="en-US" altLang="ko-KR" sz="2400" b="1" dirty="0"/>
              <a:t>B </a:t>
            </a:r>
          </a:p>
          <a:p>
            <a:r>
              <a:rPr lang="en-US" altLang="ko-KR" sz="2400" b="1" dirty="0"/>
              <a:t>WHERE A.</a:t>
            </a:r>
            <a:r>
              <a:rPr lang="ko-KR" altLang="en-US" sz="2400" b="1" dirty="0"/>
              <a:t>회원</a:t>
            </a:r>
            <a:r>
              <a:rPr lang="en-US" altLang="ko-KR" sz="2400" b="1" dirty="0"/>
              <a:t>ID = B.</a:t>
            </a:r>
            <a:r>
              <a:rPr lang="ko-KR" altLang="en-US" sz="2400" b="1" dirty="0"/>
              <a:t>회원</a:t>
            </a:r>
            <a:r>
              <a:rPr lang="en-US" altLang="ko-KR" sz="2400" b="1" dirty="0"/>
              <a:t>ID</a:t>
            </a:r>
          </a:p>
          <a:p>
            <a:r>
              <a:rPr lang="en-US" altLang="ko-KR" sz="2400" b="1" dirty="0"/>
              <a:t>   </a:t>
            </a:r>
            <a:r>
              <a:rPr lang="en-US" altLang="ko-KR" sz="2400" b="1" dirty="0">
                <a:solidFill>
                  <a:srgbClr val="FF0000"/>
                </a:solidFill>
              </a:rPr>
              <a:t>AND A.</a:t>
            </a:r>
            <a:r>
              <a:rPr lang="ko-KR" altLang="en-US" sz="2400" b="1" dirty="0">
                <a:solidFill>
                  <a:srgbClr val="FF0000"/>
                </a:solidFill>
              </a:rPr>
              <a:t>회원</a:t>
            </a:r>
            <a:r>
              <a:rPr lang="en-US" altLang="ko-KR" sz="2400" b="1" dirty="0">
                <a:solidFill>
                  <a:srgbClr val="FF0000"/>
                </a:solidFill>
              </a:rPr>
              <a:t>ID = 'A0001'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   AND B.</a:t>
            </a:r>
            <a:r>
              <a:rPr lang="ko-KR" altLang="en-US" sz="2400" b="1" dirty="0">
                <a:solidFill>
                  <a:srgbClr val="FF0000"/>
                </a:solidFill>
              </a:rPr>
              <a:t>구분코드 </a:t>
            </a:r>
            <a:r>
              <a:rPr lang="en-US" altLang="ko-KR" sz="2400" b="1" dirty="0">
                <a:solidFill>
                  <a:srgbClr val="FF0000"/>
                </a:solidFill>
              </a:rPr>
              <a:t>= '</a:t>
            </a:r>
            <a:r>
              <a:rPr lang="ko-KR" altLang="en-US" sz="2400" b="1" dirty="0">
                <a:solidFill>
                  <a:srgbClr val="FF0000"/>
                </a:solidFill>
              </a:rPr>
              <a:t>휴대폰</a:t>
            </a:r>
            <a:r>
              <a:rPr lang="en-US" altLang="ko-KR" sz="2400" b="1" dirty="0">
                <a:solidFill>
                  <a:srgbClr val="FF0000"/>
                </a:solidFill>
              </a:rPr>
              <a:t>' ;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0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3D35A2-6D36-24E0-5F32-D12B7C2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41" y="814833"/>
            <a:ext cx="9620921" cy="83669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실습 문제를 풀어봅시다</a:t>
            </a:r>
            <a:r>
              <a:rPr lang="en-US" altLang="ko-KR" sz="3600" dirty="0"/>
              <a:t>(1/2)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57BAE-ED7E-C81F-34CC-12A94F630A38}"/>
              </a:ext>
            </a:extLst>
          </p:cNvPr>
          <p:cNvSpPr txBox="1"/>
          <p:nvPr/>
        </p:nvSpPr>
        <p:spPr>
          <a:xfrm>
            <a:off x="737581" y="1710106"/>
            <a:ext cx="1044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TB_MEMBER</a:t>
            </a:r>
            <a:r>
              <a:rPr lang="ko-KR" altLang="en-US" b="1" dirty="0"/>
              <a:t> 테이블과 </a:t>
            </a:r>
            <a:r>
              <a:rPr lang="en-US" altLang="ko-KR" b="1" dirty="0"/>
              <a:t>TB_MEMBER_TEL</a:t>
            </a:r>
            <a:r>
              <a:rPr lang="ko-KR" altLang="en-US" b="1" dirty="0"/>
              <a:t> 테이블을 </a:t>
            </a:r>
            <a:r>
              <a:rPr lang="ko-KR" altLang="en-US" b="1" dirty="0" err="1"/>
              <a:t>카티션</a:t>
            </a:r>
            <a:r>
              <a:rPr lang="ko-KR" altLang="en-US" b="1" dirty="0"/>
              <a:t> 조인해서 각 컬럼을 출력해주세요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  </a:t>
            </a:r>
          </a:p>
          <a:p>
            <a:r>
              <a:rPr lang="en-US" altLang="ko-KR" b="1" dirty="0"/>
              <a:t> [ TB_MEMBER       =&gt; MEMBER_ID , MEMBER_NAME ]</a:t>
            </a:r>
          </a:p>
          <a:p>
            <a:r>
              <a:rPr lang="en-US" altLang="ko-KR" b="1" dirty="0"/>
              <a:t> [ TB_MEMBER_TEL =&gt; MEMBER_ID , TEL_DV_CD , TEL_NO ] </a:t>
            </a:r>
          </a:p>
          <a:p>
            <a:r>
              <a:rPr lang="en-US" altLang="ko-KR" b="1" dirty="0"/>
              <a:t>    </a:t>
            </a:r>
            <a:r>
              <a:rPr lang="en-US" altLang="ko-KR" sz="1200" b="1" dirty="0">
                <a:solidFill>
                  <a:srgbClr val="FF0000"/>
                </a:solidFill>
              </a:rPr>
              <a:t>( * </a:t>
            </a:r>
            <a:r>
              <a:rPr lang="ko-KR" altLang="en-US" sz="1200" b="1" dirty="0">
                <a:solidFill>
                  <a:srgbClr val="FF0000"/>
                </a:solidFill>
              </a:rPr>
              <a:t>결과는 </a:t>
            </a:r>
            <a:r>
              <a:rPr lang="en-US" altLang="ko-KR" sz="1200" b="1" dirty="0">
                <a:solidFill>
                  <a:srgbClr val="FF0000"/>
                </a:solidFill>
              </a:rPr>
              <a:t>50</a:t>
            </a:r>
            <a:r>
              <a:rPr lang="ko-KR" altLang="en-US" sz="1200" b="1" dirty="0">
                <a:solidFill>
                  <a:srgbClr val="FF0000"/>
                </a:solidFill>
              </a:rPr>
              <a:t>건이 나와야 합니다 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</a:p>
          <a:p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91914F-AF8D-BD14-5C7B-74051DCA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5" y="3313254"/>
            <a:ext cx="4434747" cy="20990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5E4A1-ED52-47FE-C014-D94252D4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84" y="5861813"/>
            <a:ext cx="4434747" cy="6181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7B8CE-D92B-A1EA-AAA0-EF5A1A189338}"/>
              </a:ext>
            </a:extLst>
          </p:cNvPr>
          <p:cNvSpPr txBox="1"/>
          <p:nvPr/>
        </p:nvSpPr>
        <p:spPr>
          <a:xfrm>
            <a:off x="8566681" y="5337679"/>
            <a:ext cx="66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….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443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57BAE-ED7E-C81F-34CC-12A94F630A38}"/>
              </a:ext>
            </a:extLst>
          </p:cNvPr>
          <p:cNvSpPr txBox="1"/>
          <p:nvPr/>
        </p:nvSpPr>
        <p:spPr>
          <a:xfrm>
            <a:off x="474373" y="2237933"/>
            <a:ext cx="1103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b="1" dirty="0"/>
              <a:t>1</a:t>
            </a:r>
            <a:r>
              <a:rPr lang="ko-KR" altLang="en-US" b="1" dirty="0"/>
              <a:t>번에서 작성한 쿼리에 추가로 조인조건을 작성하려고 합니다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각 테이블의 </a:t>
            </a:r>
            <a:r>
              <a:rPr lang="en-US" altLang="ko-KR" b="1" dirty="0"/>
              <a:t>MEMBER_ID </a:t>
            </a:r>
            <a:r>
              <a:rPr lang="ko-KR" altLang="en-US" b="1" dirty="0"/>
              <a:t>컬럼을 기준으로 조인조건을 작성해 아래와 같은 결과를 출력해주세요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38DB-B482-53CA-2546-91C580AFCBCB}"/>
              </a:ext>
            </a:extLst>
          </p:cNvPr>
          <p:cNvSpPr txBox="1"/>
          <p:nvPr/>
        </p:nvSpPr>
        <p:spPr>
          <a:xfrm>
            <a:off x="474372" y="4633403"/>
            <a:ext cx="1124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b="1" dirty="0"/>
              <a:t>위 </a:t>
            </a:r>
            <a:r>
              <a:rPr lang="en-US" altLang="ko-KR" b="1" dirty="0"/>
              <a:t>2</a:t>
            </a:r>
            <a:r>
              <a:rPr lang="ko-KR" altLang="en-US" b="1" dirty="0"/>
              <a:t>번에서 작성한 쿼리에 추가로 일반 조건을 작성하려고 합니다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     2</a:t>
            </a:r>
            <a:r>
              <a:rPr lang="ko-KR" altLang="en-US" b="1" dirty="0"/>
              <a:t>번에서 출력된 결과에서 </a:t>
            </a:r>
            <a:r>
              <a:rPr lang="en-US" altLang="ko-KR" b="1" dirty="0"/>
              <a:t>TEL_DV_CD </a:t>
            </a:r>
            <a:r>
              <a:rPr lang="ko-KR" altLang="en-US" b="1" dirty="0"/>
              <a:t>가 휴대폰인 대상만 보이도록 아래와 같이 결과를 출력해주세요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4EDD2B-109F-3522-075B-310F1B3D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897858"/>
            <a:ext cx="4764472" cy="1090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298AA-D008-38BE-1E08-0721C59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07" y="5302632"/>
            <a:ext cx="6636914" cy="79780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0260E5D-238C-7B8E-1747-C31968C6F554}"/>
              </a:ext>
            </a:extLst>
          </p:cNvPr>
          <p:cNvSpPr txBox="1">
            <a:spLocks/>
          </p:cNvSpPr>
          <p:nvPr/>
        </p:nvSpPr>
        <p:spPr>
          <a:xfrm>
            <a:off x="643541" y="814833"/>
            <a:ext cx="9620921" cy="836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실습 문제를 풀어봅시다</a:t>
            </a:r>
            <a:r>
              <a:rPr lang="en-US" altLang="ko-KR" sz="3600" dirty="0"/>
              <a:t>(2/2)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20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81EB9-B0F6-146F-D7E9-4DBCEF7395D0}"/>
              </a:ext>
            </a:extLst>
          </p:cNvPr>
          <p:cNvSpPr txBox="1"/>
          <p:nvPr/>
        </p:nvSpPr>
        <p:spPr>
          <a:xfrm>
            <a:off x="1140070" y="3323980"/>
            <a:ext cx="55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7E2FAB-626C-2D24-F484-0210BDEA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8" y="3323980"/>
            <a:ext cx="3398069" cy="2396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636DB-8C38-92E7-CACB-A6E28086424F}"/>
              </a:ext>
            </a:extLst>
          </p:cNvPr>
          <p:cNvSpPr txBox="1"/>
          <p:nvPr/>
        </p:nvSpPr>
        <p:spPr>
          <a:xfrm>
            <a:off x="751541" y="1137415"/>
            <a:ext cx="1044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TB_MEMBER</a:t>
            </a:r>
            <a:r>
              <a:rPr lang="ko-KR" altLang="en-US" b="1" dirty="0"/>
              <a:t> 테이블과 </a:t>
            </a:r>
            <a:r>
              <a:rPr lang="en-US" altLang="ko-KR" b="1" dirty="0"/>
              <a:t>TB_MEMBER_TEL</a:t>
            </a:r>
            <a:r>
              <a:rPr lang="ko-KR" altLang="en-US" b="1" dirty="0"/>
              <a:t> 테이블을 </a:t>
            </a:r>
            <a:r>
              <a:rPr lang="ko-KR" altLang="en-US" b="1" dirty="0" err="1"/>
              <a:t>카티션</a:t>
            </a:r>
            <a:r>
              <a:rPr lang="ko-KR" altLang="en-US" b="1" dirty="0"/>
              <a:t> 조인해서 각 컬럼을 출력해주세요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  </a:t>
            </a:r>
          </a:p>
          <a:p>
            <a:r>
              <a:rPr lang="en-US" altLang="ko-KR" b="1" dirty="0"/>
              <a:t> [ TB_MEMBER       =&gt; MEMBER_ID , MEMBER_NAME ]</a:t>
            </a:r>
          </a:p>
          <a:p>
            <a:r>
              <a:rPr lang="en-US" altLang="ko-KR" b="1" dirty="0"/>
              <a:t> [ TB_MEMBER_TEL =&gt; MEMBER_ID , TEL_DV_CD , TEL_NO ] </a:t>
            </a:r>
          </a:p>
          <a:p>
            <a:r>
              <a:rPr lang="en-US" altLang="ko-KR" b="1" dirty="0"/>
              <a:t>    </a:t>
            </a:r>
            <a:r>
              <a:rPr lang="en-US" altLang="ko-KR" sz="1200" b="1" dirty="0">
                <a:solidFill>
                  <a:srgbClr val="FF0000"/>
                </a:solidFill>
              </a:rPr>
              <a:t>( * </a:t>
            </a:r>
            <a:r>
              <a:rPr lang="ko-KR" altLang="en-US" sz="1200" b="1" dirty="0">
                <a:solidFill>
                  <a:srgbClr val="FF0000"/>
                </a:solidFill>
              </a:rPr>
              <a:t>결과는 </a:t>
            </a:r>
            <a:r>
              <a:rPr lang="en-US" altLang="ko-KR" sz="1200" b="1" dirty="0">
                <a:solidFill>
                  <a:srgbClr val="FF0000"/>
                </a:solidFill>
              </a:rPr>
              <a:t>50</a:t>
            </a:r>
            <a:r>
              <a:rPr lang="ko-KR" altLang="en-US" sz="1200" b="1" dirty="0">
                <a:solidFill>
                  <a:srgbClr val="FF0000"/>
                </a:solidFill>
              </a:rPr>
              <a:t>건이 나와야 합니다 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</a:p>
          <a:p>
            <a:endParaRPr lang="en-US" altLang="ko-KR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BC894C-83D7-75D6-A002-05C8A387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83" y="2968437"/>
            <a:ext cx="4434747" cy="20990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5C67AB-1DCD-7535-9237-289DF0FBD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82" y="5516996"/>
            <a:ext cx="4434747" cy="6181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0160B4-2DEE-D020-4B87-FCA90B8A5A56}"/>
              </a:ext>
            </a:extLst>
          </p:cNvPr>
          <p:cNvSpPr txBox="1"/>
          <p:nvPr/>
        </p:nvSpPr>
        <p:spPr>
          <a:xfrm>
            <a:off x="8496879" y="4992862"/>
            <a:ext cx="66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….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433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JOIN </a:t>
            </a:r>
            <a:r>
              <a:rPr lang="ko-KR" altLang="en-US" sz="1800" b="1" dirty="0"/>
              <a:t>의미와 원리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57BAE-ED7E-C81F-34CC-12A94F630A38}"/>
              </a:ext>
            </a:extLst>
          </p:cNvPr>
          <p:cNvSpPr txBox="1"/>
          <p:nvPr/>
        </p:nvSpPr>
        <p:spPr>
          <a:xfrm>
            <a:off x="474373" y="1098161"/>
            <a:ext cx="1103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b="1" dirty="0"/>
              <a:t>1</a:t>
            </a:r>
            <a:r>
              <a:rPr lang="ko-KR" altLang="en-US" b="1" dirty="0"/>
              <a:t>번에서 작성한 쿼리에 추가로 조인조건을 작성하려고 합니다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각 테이블의 </a:t>
            </a:r>
            <a:r>
              <a:rPr lang="en-US" altLang="ko-KR" b="1" dirty="0"/>
              <a:t>MEMBER_ID </a:t>
            </a:r>
            <a:r>
              <a:rPr lang="ko-KR" altLang="en-US" b="1" dirty="0"/>
              <a:t>컬럼을 기준으로 조인조건을 작성해 아래와 같은 결과를 출력해주세요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38DB-B482-53CA-2546-91C580AFCBCB}"/>
              </a:ext>
            </a:extLst>
          </p:cNvPr>
          <p:cNvSpPr txBox="1"/>
          <p:nvPr/>
        </p:nvSpPr>
        <p:spPr>
          <a:xfrm>
            <a:off x="474372" y="3867119"/>
            <a:ext cx="1124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b="1" dirty="0"/>
              <a:t>위 </a:t>
            </a:r>
            <a:r>
              <a:rPr lang="en-US" altLang="ko-KR" b="1" dirty="0"/>
              <a:t>2</a:t>
            </a:r>
            <a:r>
              <a:rPr lang="ko-KR" altLang="en-US" b="1" dirty="0"/>
              <a:t>번에서 작성한 쿼리에 추가로 일반 조건을 작성하려고 합니다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     2</a:t>
            </a:r>
            <a:r>
              <a:rPr lang="ko-KR" altLang="en-US" b="1" dirty="0"/>
              <a:t>번에서 출력된 결과에서 </a:t>
            </a:r>
            <a:r>
              <a:rPr lang="en-US" altLang="ko-KR" b="1" dirty="0"/>
              <a:t>TEL_DV_CD </a:t>
            </a:r>
            <a:r>
              <a:rPr lang="ko-KR" altLang="en-US" b="1" dirty="0"/>
              <a:t>가 휴대폰인 대상만 보이도록 아래와 같이 결과를 출력해주세요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4EDD2B-109F-3522-075B-310F1B3D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1758086"/>
            <a:ext cx="4764472" cy="1090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298AA-D008-38BE-1E08-0721C59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97" y="4536349"/>
            <a:ext cx="5990824" cy="720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1D816-BF6B-382B-0674-226870158553}"/>
              </a:ext>
            </a:extLst>
          </p:cNvPr>
          <p:cNvSpPr txBox="1"/>
          <p:nvPr/>
        </p:nvSpPr>
        <p:spPr>
          <a:xfrm>
            <a:off x="474372" y="1715009"/>
            <a:ext cx="55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D9E38-C5E7-9269-11DD-8191E582C27F}"/>
              </a:ext>
            </a:extLst>
          </p:cNvPr>
          <p:cNvSpPr txBox="1"/>
          <p:nvPr/>
        </p:nvSpPr>
        <p:spPr>
          <a:xfrm>
            <a:off x="457737" y="4644933"/>
            <a:ext cx="55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9BF99-0487-61C0-9E8C-004D61E8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58" y="1770248"/>
            <a:ext cx="3252988" cy="1887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183F2D-3BDD-8DBD-8385-6A3504F2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93" y="4639372"/>
            <a:ext cx="3345824" cy="17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2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5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테이블과 스키마의 관계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1116188" y="879080"/>
            <a:ext cx="6136861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스키마는</a:t>
            </a:r>
            <a:r>
              <a:rPr lang="en-US" altLang="ko-KR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각 계정마다 존재</a:t>
            </a:r>
            <a:r>
              <a:rPr lang="ko-KR" altLang="en-US" sz="3200" b="1" dirty="0"/>
              <a:t>하며 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이름이 계정과 같습니다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ECFA6-98C4-93FF-AA02-B254F374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80" y="2567856"/>
            <a:ext cx="2938608" cy="1623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4D657D-D846-5D71-CA05-50BF282B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33" y="2567856"/>
            <a:ext cx="2938608" cy="1576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228A3F-6A65-DAFD-F0C3-07C02CE2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86" y="2567854"/>
            <a:ext cx="2938608" cy="1576493"/>
          </a:xfrm>
          <a:prstGeom prst="rect">
            <a:avLst/>
          </a:prstGeom>
        </p:spPr>
      </p:pic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DFE6C1A0-7F5A-BB88-8B18-A12E75FCB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9548" y="5018640"/>
            <a:ext cx="1162557" cy="1162557"/>
          </a:xfrm>
          <a:prstGeom prst="rect">
            <a:avLst/>
          </a:prstGeom>
        </p:spPr>
      </p:pic>
      <p:pic>
        <p:nvPicPr>
          <p:cNvPr id="10" name="그래픽 9" descr="혼란스러운 사람 윤곽선">
            <a:extLst>
              <a:ext uri="{FF2B5EF4-FFF2-40B4-BE49-F238E27FC236}">
                <a16:creationId xmlns:a16="http://schemas.microsoft.com/office/drawing/2014/main" id="{7E276ECB-F299-1136-97AF-0ADE8AFE9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7954" y="5018638"/>
            <a:ext cx="1162557" cy="1162557"/>
          </a:xfrm>
          <a:prstGeom prst="rect">
            <a:avLst/>
          </a:prstGeom>
        </p:spPr>
      </p:pic>
      <p:pic>
        <p:nvPicPr>
          <p:cNvPr id="11" name="그래픽 10" descr="혼란스러운 사람 윤곽선">
            <a:extLst>
              <a:ext uri="{FF2B5EF4-FFF2-40B4-BE49-F238E27FC236}">
                <a16:creationId xmlns:a16="http://schemas.microsoft.com/office/drawing/2014/main" id="{9E7D695A-0CF1-443D-91CC-B5A0E49E3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087" y="5018637"/>
            <a:ext cx="1162557" cy="1162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188512-D24B-AD7C-BCDA-6165A50185A1}"/>
              </a:ext>
            </a:extLst>
          </p:cNvPr>
          <p:cNvSpPr txBox="1"/>
          <p:nvPr/>
        </p:nvSpPr>
        <p:spPr>
          <a:xfrm>
            <a:off x="1941240" y="6181195"/>
            <a:ext cx="1754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계정 </a:t>
            </a:r>
            <a:r>
              <a:rPr lang="en-US" altLang="ko-KR" sz="1400" b="1" dirty="0"/>
              <a:t>: SHOPPING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CDEC4-418D-7854-5230-C00037FF3510}"/>
              </a:ext>
            </a:extLst>
          </p:cNvPr>
          <p:cNvSpPr txBox="1"/>
          <p:nvPr/>
        </p:nvSpPr>
        <p:spPr>
          <a:xfrm>
            <a:off x="5566226" y="6181195"/>
            <a:ext cx="109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계정 </a:t>
            </a:r>
            <a:r>
              <a:rPr lang="en-US" altLang="ko-KR" sz="1400" b="1" dirty="0"/>
              <a:t>: AAA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B28BF-1474-0A6C-F1E5-B5C2BC470334}"/>
              </a:ext>
            </a:extLst>
          </p:cNvPr>
          <p:cNvSpPr txBox="1"/>
          <p:nvPr/>
        </p:nvSpPr>
        <p:spPr>
          <a:xfrm>
            <a:off x="8790655" y="6181194"/>
            <a:ext cx="109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계정 </a:t>
            </a:r>
            <a:r>
              <a:rPr lang="en-US" altLang="ko-KR" sz="1400" b="1" dirty="0"/>
              <a:t>: BBB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69FAE-4B08-5189-0DA7-8A226DEB9609}"/>
              </a:ext>
            </a:extLst>
          </p:cNvPr>
          <p:cNvSpPr txBox="1"/>
          <p:nvPr/>
        </p:nvSpPr>
        <p:spPr>
          <a:xfrm>
            <a:off x="1898130" y="4255474"/>
            <a:ext cx="192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스키마 </a:t>
            </a:r>
            <a:r>
              <a:rPr lang="en-US" altLang="ko-KR" sz="1400" b="1" dirty="0">
                <a:solidFill>
                  <a:srgbClr val="FF0000"/>
                </a:solidFill>
              </a:rPr>
              <a:t>: SHOPPING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14579-B5B6-9E76-9E63-CFB38020B5FF}"/>
              </a:ext>
            </a:extLst>
          </p:cNvPr>
          <p:cNvSpPr txBox="1"/>
          <p:nvPr/>
        </p:nvSpPr>
        <p:spPr>
          <a:xfrm>
            <a:off x="5393239" y="4255474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스키마 </a:t>
            </a:r>
            <a:r>
              <a:rPr lang="en-US" altLang="ko-KR" sz="1400" b="1" dirty="0">
                <a:solidFill>
                  <a:srgbClr val="FF0000"/>
                </a:solidFill>
              </a:rPr>
              <a:t>: AAA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89E25-278A-DFDC-49CB-4F618C79BB07}"/>
              </a:ext>
            </a:extLst>
          </p:cNvPr>
          <p:cNvSpPr txBox="1"/>
          <p:nvPr/>
        </p:nvSpPr>
        <p:spPr>
          <a:xfrm>
            <a:off x="8729065" y="4255474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스키마 </a:t>
            </a:r>
            <a:r>
              <a:rPr lang="en-US" altLang="ko-KR" sz="1400" b="1" dirty="0">
                <a:solidFill>
                  <a:srgbClr val="FF0000"/>
                </a:solidFill>
              </a:rPr>
              <a:t>: BBB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4FA422D4-13C3-EC2F-EE92-297E0E337AA6}"/>
              </a:ext>
            </a:extLst>
          </p:cNvPr>
          <p:cNvSpPr/>
          <p:nvPr/>
        </p:nvSpPr>
        <p:spPr>
          <a:xfrm>
            <a:off x="2601520" y="4687904"/>
            <a:ext cx="528034" cy="2318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556D361-04A0-3BDD-9FA3-CF3842E62493}"/>
              </a:ext>
            </a:extLst>
          </p:cNvPr>
          <p:cNvSpPr/>
          <p:nvPr/>
        </p:nvSpPr>
        <p:spPr>
          <a:xfrm>
            <a:off x="5851499" y="4684938"/>
            <a:ext cx="528034" cy="2318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4C805A78-9D11-5D1D-C68E-130EA0C17CDF}"/>
              </a:ext>
            </a:extLst>
          </p:cNvPr>
          <p:cNvSpPr/>
          <p:nvPr/>
        </p:nvSpPr>
        <p:spPr>
          <a:xfrm>
            <a:off x="9101478" y="4684938"/>
            <a:ext cx="528034" cy="2318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3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7F0710-DB2E-4441-1B70-CFC6541F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83" y="2485854"/>
            <a:ext cx="3379393" cy="18260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3359A5-A124-8924-FEE5-946CF054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3" y="5054447"/>
            <a:ext cx="4890508" cy="13017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E79414-F415-3937-39A6-6AEC1742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795" y="2485854"/>
            <a:ext cx="3495757" cy="18260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922016-B339-6A99-B8CD-0BD1E1B11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066" y="4867974"/>
            <a:ext cx="4272855" cy="1584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094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동등</a:t>
            </a:r>
            <a:r>
              <a:rPr lang="en-US" altLang="ko-KR" sz="1800" b="1" dirty="0"/>
              <a:t>JOIN / </a:t>
            </a:r>
            <a:r>
              <a:rPr lang="ko-KR" altLang="en-US" sz="1800" b="1" dirty="0"/>
              <a:t>비동등</a:t>
            </a:r>
            <a:r>
              <a:rPr lang="en-US" altLang="ko-KR" sz="1800" b="1" dirty="0"/>
              <a:t>JOIN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C3F6E-45BC-598B-BDCB-56C52DB873B8}"/>
              </a:ext>
            </a:extLst>
          </p:cNvPr>
          <p:cNvSpPr txBox="1"/>
          <p:nvPr/>
        </p:nvSpPr>
        <p:spPr>
          <a:xfrm>
            <a:off x="2448436" y="4371773"/>
            <a:ext cx="1357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동등조인 예시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5FBD01-844D-3B20-8BFC-639B181BABB5}"/>
              </a:ext>
            </a:extLst>
          </p:cNvPr>
          <p:cNvSpPr/>
          <p:nvPr/>
        </p:nvSpPr>
        <p:spPr>
          <a:xfrm>
            <a:off x="3360176" y="3996953"/>
            <a:ext cx="255416" cy="31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491CF-1C73-CAE3-D514-4A1407F556AB}"/>
              </a:ext>
            </a:extLst>
          </p:cNvPr>
          <p:cNvSpPr txBox="1"/>
          <p:nvPr/>
        </p:nvSpPr>
        <p:spPr>
          <a:xfrm>
            <a:off x="1330684" y="797975"/>
            <a:ext cx="9530632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동등 </a:t>
            </a:r>
            <a:r>
              <a:rPr lang="en-US" altLang="ko-KR" sz="2800" b="1" dirty="0"/>
              <a:t>JOIN : </a:t>
            </a:r>
            <a:r>
              <a:rPr lang="ko-KR" altLang="en-US" sz="2800" b="1" dirty="0"/>
              <a:t>조인 조건이 모두 </a:t>
            </a:r>
            <a:r>
              <a:rPr lang="en-US" altLang="ko-KR" sz="2800" b="1" dirty="0"/>
              <a:t>“=“ </a:t>
            </a:r>
            <a:r>
              <a:rPr lang="ko-KR" altLang="en-US" sz="2800" b="1" dirty="0"/>
              <a:t>인 경우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 err="1"/>
              <a:t>비동등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JOIN : </a:t>
            </a:r>
            <a:r>
              <a:rPr lang="ko-KR" altLang="en-US" sz="2800" b="1" dirty="0"/>
              <a:t>조인 조건이 하나라도 </a:t>
            </a:r>
            <a:r>
              <a:rPr lang="en-US" altLang="ko-KR" sz="2800" b="1" dirty="0"/>
              <a:t>“=“ </a:t>
            </a:r>
            <a:r>
              <a:rPr lang="ko-KR" altLang="en-US" sz="2800" b="1" dirty="0"/>
              <a:t>가 아닌 경우</a:t>
            </a:r>
            <a:endParaRPr lang="en-US" altLang="ko-KR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5ABA9-0795-077A-6EC5-1A58F4077D48}"/>
              </a:ext>
            </a:extLst>
          </p:cNvPr>
          <p:cNvSpPr txBox="1"/>
          <p:nvPr/>
        </p:nvSpPr>
        <p:spPr>
          <a:xfrm>
            <a:off x="7750650" y="4358126"/>
            <a:ext cx="1555688" cy="31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비동등조인</a:t>
            </a:r>
            <a:r>
              <a:rPr lang="ko-KR" altLang="en-US" sz="1400" b="1" dirty="0"/>
              <a:t>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AA3FB0-E461-3D58-5910-9F546D223154}"/>
              </a:ext>
            </a:extLst>
          </p:cNvPr>
          <p:cNvSpPr/>
          <p:nvPr/>
        </p:nvSpPr>
        <p:spPr>
          <a:xfrm>
            <a:off x="8528494" y="4045716"/>
            <a:ext cx="255416" cy="31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797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4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DD70C4-A330-7558-CC1E-501FC531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43" y="1237089"/>
            <a:ext cx="2063459" cy="1492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ADCC4-9BC5-8353-ACFD-088C0F293E92}"/>
              </a:ext>
            </a:extLst>
          </p:cNvPr>
          <p:cNvSpPr txBox="1"/>
          <p:nvPr/>
        </p:nvSpPr>
        <p:spPr>
          <a:xfrm>
            <a:off x="6685850" y="908051"/>
            <a:ext cx="147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회원 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834C1-336C-6E7A-C74B-F938ABB7D2B9}"/>
              </a:ext>
            </a:extLst>
          </p:cNvPr>
          <p:cNvSpPr txBox="1"/>
          <p:nvPr/>
        </p:nvSpPr>
        <p:spPr>
          <a:xfrm>
            <a:off x="6685850" y="3460245"/>
            <a:ext cx="237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회원연락처 테이블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9C25B-B4E5-FC78-0829-7ACA9A01F9A4}"/>
              </a:ext>
            </a:extLst>
          </p:cNvPr>
          <p:cNvSpPr/>
          <p:nvPr/>
        </p:nvSpPr>
        <p:spPr>
          <a:xfrm>
            <a:off x="6571959" y="2313245"/>
            <a:ext cx="237871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29D6A-3710-510B-FA4F-FB7EE764AE34}"/>
              </a:ext>
            </a:extLst>
          </p:cNvPr>
          <p:cNvSpPr txBox="1"/>
          <p:nvPr/>
        </p:nvSpPr>
        <p:spPr>
          <a:xfrm>
            <a:off x="480434" y="1097804"/>
            <a:ext cx="4823086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아래 쿼리를 작성해봅시다</a:t>
            </a:r>
            <a:endParaRPr lang="en-US" altLang="ko-KR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CA49B-71D0-F918-94DC-8ACCCF1C5553}"/>
              </a:ext>
            </a:extLst>
          </p:cNvPr>
          <p:cNvSpPr txBox="1"/>
          <p:nvPr/>
        </p:nvSpPr>
        <p:spPr>
          <a:xfrm>
            <a:off x="8950669" y="2359411"/>
            <a:ext cx="1996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이게 </a:t>
            </a:r>
            <a:r>
              <a:rPr lang="ko-KR" altLang="en-US" sz="1200" b="1" dirty="0" err="1">
                <a:solidFill>
                  <a:srgbClr val="FF0000"/>
                </a:solidFill>
              </a:rPr>
              <a:t>안나오는</a:t>
            </a:r>
            <a:r>
              <a:rPr lang="ko-KR" altLang="en-US" sz="1200" b="1" dirty="0">
                <a:solidFill>
                  <a:srgbClr val="FF0000"/>
                </a:solidFill>
              </a:rPr>
              <a:t> 이유는 </a:t>
            </a:r>
            <a:r>
              <a:rPr lang="en-US" altLang="ko-KR" sz="1200" b="1" dirty="0">
                <a:solidFill>
                  <a:srgbClr val="FF0000"/>
                </a:solidFill>
              </a:rPr>
              <a:t>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5A5B-58D9-B3D2-2D31-C25B49CF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2" y="2131446"/>
            <a:ext cx="5096586" cy="2857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063C91-8C14-B21C-8183-9B25612D6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543" y="3920428"/>
            <a:ext cx="4677428" cy="17718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0FB3A6A-DBFD-9F83-C96E-B744F2FD8DED}"/>
              </a:ext>
            </a:extLst>
          </p:cNvPr>
          <p:cNvSpPr/>
          <p:nvPr/>
        </p:nvSpPr>
        <p:spPr>
          <a:xfrm>
            <a:off x="6549814" y="5325694"/>
            <a:ext cx="5078681" cy="366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1DC30-09BB-E794-C44D-99D4DBD795B7}"/>
              </a:ext>
            </a:extLst>
          </p:cNvPr>
          <p:cNvSpPr txBox="1"/>
          <p:nvPr/>
        </p:nvSpPr>
        <p:spPr>
          <a:xfrm>
            <a:off x="9899524" y="5734099"/>
            <a:ext cx="1996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이게 </a:t>
            </a:r>
            <a:r>
              <a:rPr lang="ko-KR" altLang="en-US" sz="1200" b="1" dirty="0" err="1">
                <a:solidFill>
                  <a:srgbClr val="FF0000"/>
                </a:solidFill>
              </a:rPr>
              <a:t>안나오는</a:t>
            </a:r>
            <a:r>
              <a:rPr lang="ko-KR" altLang="en-US" sz="1200" b="1" dirty="0">
                <a:solidFill>
                  <a:srgbClr val="FF0000"/>
                </a:solidFill>
              </a:rPr>
              <a:t> 이유는 </a:t>
            </a:r>
            <a:r>
              <a:rPr lang="en-US" altLang="ko-KR" sz="1200" b="1" dirty="0">
                <a:solidFill>
                  <a:srgbClr val="FF0000"/>
                </a:solidFill>
              </a:rPr>
              <a:t>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1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EF3A2C-4DCB-A8F8-4E3B-C6EC1B13EADB}"/>
              </a:ext>
            </a:extLst>
          </p:cNvPr>
          <p:cNvCxnSpPr>
            <a:cxnSpLocks/>
          </p:cNvCxnSpPr>
          <p:nvPr/>
        </p:nvCxnSpPr>
        <p:spPr>
          <a:xfrm>
            <a:off x="7059199" y="3954667"/>
            <a:ext cx="945054" cy="2177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41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en-US" altLang="ko-KR" sz="1800" b="1" dirty="0"/>
              <a:t>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  <a:r>
              <a:rPr lang="en-US" altLang="ko-KR" b="1" dirty="0"/>
              <a:t> 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BD6B7-69B3-7F98-27D7-3FD23FED4020}"/>
              </a:ext>
            </a:extLst>
          </p:cNvPr>
          <p:cNvSpPr txBox="1"/>
          <p:nvPr/>
        </p:nvSpPr>
        <p:spPr>
          <a:xfrm>
            <a:off x="434935" y="1068944"/>
            <a:ext cx="1132213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INNER JOIN </a:t>
            </a:r>
            <a:r>
              <a:rPr lang="ko-KR" altLang="en-US" sz="2800" b="1" dirty="0"/>
              <a:t>은 두 테이블 간에 </a:t>
            </a:r>
            <a:r>
              <a:rPr lang="ko-KR" altLang="en-US" sz="2800" b="1" dirty="0">
                <a:highlight>
                  <a:srgbClr val="FFFF00"/>
                </a:highlight>
              </a:rPr>
              <a:t>조건에 일치하는 대상만</a:t>
            </a:r>
            <a:r>
              <a:rPr lang="ko-KR" altLang="en-US" sz="2800" b="1" dirty="0"/>
              <a:t> 출력합니다</a:t>
            </a:r>
            <a:r>
              <a:rPr lang="en-US" altLang="ko-KR" sz="2800" b="1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32B24B-0593-751A-9F71-D49FF804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5" y="2973113"/>
            <a:ext cx="4232481" cy="2373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29810F-056B-CA55-7CD3-2D19946A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82" y="3379547"/>
            <a:ext cx="2063459" cy="1492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38F13A-BAFD-7C1A-BFE2-143FFD10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370" y="3379547"/>
            <a:ext cx="3803234" cy="149250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B8CF56-4E4A-6DC0-A524-AF1DAB911864}"/>
              </a:ext>
            </a:extLst>
          </p:cNvPr>
          <p:cNvCxnSpPr/>
          <p:nvPr/>
        </p:nvCxnSpPr>
        <p:spPr>
          <a:xfrm flipV="1">
            <a:off x="7104741" y="3824575"/>
            <a:ext cx="761629" cy="954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DD9D8-BA64-E3F4-738C-AFEFEA9137FA}"/>
              </a:ext>
            </a:extLst>
          </p:cNvPr>
          <p:cNvCxnSpPr>
            <a:cxnSpLocks/>
          </p:cNvCxnSpPr>
          <p:nvPr/>
        </p:nvCxnSpPr>
        <p:spPr>
          <a:xfrm>
            <a:off x="7151539" y="4324781"/>
            <a:ext cx="714831" cy="94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7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826A53-EBA5-58E5-620A-E69102A0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8" y="4518123"/>
            <a:ext cx="6944694" cy="1829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DD70C4-A330-7558-CC1E-501FC531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74" y="615687"/>
            <a:ext cx="1430603" cy="1013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106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ADCC4-9BC5-8353-ACFD-088C0F293E92}"/>
              </a:ext>
            </a:extLst>
          </p:cNvPr>
          <p:cNvSpPr txBox="1"/>
          <p:nvPr/>
        </p:nvSpPr>
        <p:spPr>
          <a:xfrm>
            <a:off x="7400629" y="336877"/>
            <a:ext cx="1477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 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834C1-336C-6E7A-C74B-F938ABB7D2B9}"/>
              </a:ext>
            </a:extLst>
          </p:cNvPr>
          <p:cNvSpPr txBox="1"/>
          <p:nvPr/>
        </p:nvSpPr>
        <p:spPr>
          <a:xfrm>
            <a:off x="9173629" y="336876"/>
            <a:ext cx="237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회원연락처 테이블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9C25B-B4E5-FC78-0829-7ACA9A01F9A4}"/>
              </a:ext>
            </a:extLst>
          </p:cNvPr>
          <p:cNvSpPr/>
          <p:nvPr/>
        </p:nvSpPr>
        <p:spPr>
          <a:xfrm>
            <a:off x="584590" y="5888632"/>
            <a:ext cx="7240711" cy="39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29D6A-3710-510B-FA4F-FB7EE764AE34}"/>
              </a:ext>
            </a:extLst>
          </p:cNvPr>
          <p:cNvSpPr txBox="1"/>
          <p:nvPr/>
        </p:nvSpPr>
        <p:spPr>
          <a:xfrm>
            <a:off x="480434" y="1097804"/>
            <a:ext cx="4823086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아래 쿼리를 작성해봅시다</a:t>
            </a:r>
            <a:endParaRPr lang="en-US" altLang="ko-KR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CA49B-71D0-F918-94DC-8ACCCF1C5553}"/>
              </a:ext>
            </a:extLst>
          </p:cNvPr>
          <p:cNvSpPr txBox="1"/>
          <p:nvPr/>
        </p:nvSpPr>
        <p:spPr>
          <a:xfrm>
            <a:off x="7828046" y="5866077"/>
            <a:ext cx="1996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이게 출력된 이유는</a:t>
            </a:r>
            <a:r>
              <a:rPr lang="en-US" altLang="ko-KR" sz="1400" b="1" dirty="0">
                <a:solidFill>
                  <a:srgbClr val="FF0000"/>
                </a:solidFill>
              </a:rPr>
              <a:t>?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063C91-8C14-B21C-8183-9B25612D6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532" y="618516"/>
            <a:ext cx="2724065" cy="1010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89BE51-0C29-CCB7-0B49-DDD94101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10" y="1997092"/>
            <a:ext cx="5414749" cy="18144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435F6-F8A4-73F8-0207-00D344150DD4}"/>
              </a:ext>
            </a:extLst>
          </p:cNvPr>
          <p:cNvSpPr txBox="1"/>
          <p:nvPr/>
        </p:nvSpPr>
        <p:spPr>
          <a:xfrm>
            <a:off x="8016269" y="6213347"/>
            <a:ext cx="1996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Null </a:t>
            </a:r>
            <a:r>
              <a:rPr lang="ko-KR" altLang="en-US" sz="1400" b="1" dirty="0">
                <a:solidFill>
                  <a:srgbClr val="FF0000"/>
                </a:solidFill>
              </a:rPr>
              <a:t>은 또 </a:t>
            </a:r>
            <a:r>
              <a:rPr lang="ko-KR" altLang="en-US" sz="1400" b="1" dirty="0" err="1">
                <a:solidFill>
                  <a:srgbClr val="FF0000"/>
                </a:solidFill>
              </a:rPr>
              <a:t>뭐야</a:t>
            </a:r>
            <a:r>
              <a:rPr lang="en-US" altLang="ko-KR" sz="1400" b="1" dirty="0">
                <a:solidFill>
                  <a:srgbClr val="FF0000"/>
                </a:solidFill>
              </a:rPr>
              <a:t>?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72A6844-8151-4B77-056E-1096B56F65ED}"/>
              </a:ext>
            </a:extLst>
          </p:cNvPr>
          <p:cNvSpPr/>
          <p:nvPr/>
        </p:nvSpPr>
        <p:spPr>
          <a:xfrm rot="5400000">
            <a:off x="3084491" y="3887919"/>
            <a:ext cx="540913" cy="5537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A3CBD5-1292-AAED-FA4E-B16F29ABD467}"/>
              </a:ext>
            </a:extLst>
          </p:cNvPr>
          <p:cNvSpPr/>
          <p:nvPr/>
        </p:nvSpPr>
        <p:spPr>
          <a:xfrm>
            <a:off x="4961266" y="3368551"/>
            <a:ext cx="499378" cy="39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55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41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en-US" altLang="ko-KR" sz="1800" b="1" dirty="0"/>
              <a:t>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  <a:r>
              <a:rPr lang="en-US" altLang="ko-KR" b="1" dirty="0"/>
              <a:t> 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BD6B7-69B3-7F98-27D7-3FD23FED4020}"/>
              </a:ext>
            </a:extLst>
          </p:cNvPr>
          <p:cNvSpPr txBox="1"/>
          <p:nvPr/>
        </p:nvSpPr>
        <p:spPr>
          <a:xfrm>
            <a:off x="434935" y="974412"/>
            <a:ext cx="11322130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OUTER JOIN </a:t>
            </a:r>
            <a:r>
              <a:rPr lang="ko-KR" altLang="en-US" sz="2800" b="1" dirty="0"/>
              <a:t>은 두 테이블 간에</a:t>
            </a:r>
            <a:r>
              <a:rPr lang="en-US" altLang="ko-KR" sz="2800" b="1" dirty="0"/>
              <a:t> </a:t>
            </a:r>
            <a:r>
              <a:rPr lang="ko-KR" altLang="en-US" sz="2800" b="1" dirty="0">
                <a:highlight>
                  <a:srgbClr val="FFFF00"/>
                </a:highlight>
              </a:rPr>
              <a:t>특정 테이블을 기준으로</a:t>
            </a:r>
            <a:endParaRPr lang="en-US" altLang="ko-KR" sz="2800" b="1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highlight>
                  <a:srgbClr val="FFFF00"/>
                </a:highlight>
              </a:rPr>
              <a:t>조건에 일치하지 않는 대상도 출력</a:t>
            </a:r>
            <a:r>
              <a:rPr lang="ko-KR" altLang="en-US" sz="2800" b="1" dirty="0"/>
              <a:t>을 해줍니다</a:t>
            </a:r>
            <a:r>
              <a:rPr lang="en-US" altLang="ko-KR" sz="28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0CAC3-FDF4-DFB1-A479-9E4AD6D8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4" y="3064970"/>
            <a:ext cx="4863317" cy="16296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4523B9-3AF1-B192-6E36-F0297348349A}"/>
              </a:ext>
            </a:extLst>
          </p:cNvPr>
          <p:cNvSpPr/>
          <p:nvPr/>
        </p:nvSpPr>
        <p:spPr>
          <a:xfrm>
            <a:off x="4519797" y="4299387"/>
            <a:ext cx="412811" cy="343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448F-D4A0-88E5-BFD9-404F3EF5486C}"/>
              </a:ext>
            </a:extLst>
          </p:cNvPr>
          <p:cNvSpPr txBox="1"/>
          <p:nvPr/>
        </p:nvSpPr>
        <p:spPr>
          <a:xfrm>
            <a:off x="1109219" y="5409306"/>
            <a:ext cx="42307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회원 테이블을 기준 </a:t>
            </a:r>
            <a:r>
              <a:rPr lang="en-US" altLang="ko-KR" sz="1050" b="1" dirty="0"/>
              <a:t>( (+)</a:t>
            </a:r>
            <a:r>
              <a:rPr lang="ko-KR" altLang="en-US" sz="1050" b="1" dirty="0"/>
              <a:t>기호가 붙은 대상의 반대쪽 </a:t>
            </a:r>
            <a:r>
              <a:rPr lang="en-US" altLang="ko-KR" sz="1050" b="1" dirty="0"/>
              <a:t>)</a:t>
            </a:r>
            <a:r>
              <a:rPr lang="ko-KR" altLang="en-US" sz="1100" b="1" dirty="0"/>
              <a:t> </a:t>
            </a:r>
            <a:r>
              <a:rPr lang="ko-KR" altLang="en-US" sz="1400" b="1" dirty="0"/>
              <a:t>으로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조건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A.</a:t>
            </a:r>
            <a:r>
              <a:rPr lang="ko-KR" altLang="en-US" sz="1050" b="1" dirty="0"/>
              <a:t>회원</a:t>
            </a:r>
            <a:r>
              <a:rPr lang="en-US" altLang="ko-KR" sz="1050" b="1" dirty="0"/>
              <a:t>ID = B.</a:t>
            </a:r>
            <a:r>
              <a:rPr lang="ko-KR" altLang="en-US" sz="1050" b="1" dirty="0"/>
              <a:t>회원</a:t>
            </a:r>
            <a:r>
              <a:rPr lang="en-US" altLang="ko-KR" sz="1050" b="1" dirty="0"/>
              <a:t>ID ) </a:t>
            </a:r>
            <a:r>
              <a:rPr lang="ko-KR" altLang="en-US" sz="1400" b="1" dirty="0"/>
              <a:t>에 맞지 않는 </a:t>
            </a:r>
            <a:endParaRPr lang="en-US" altLang="ko-KR" sz="1400" b="1" dirty="0"/>
          </a:p>
          <a:p>
            <a:r>
              <a:rPr lang="ko-KR" altLang="en-US" sz="1400" b="1" dirty="0"/>
              <a:t>대상 </a:t>
            </a:r>
            <a:r>
              <a:rPr lang="en-US" altLang="ko-KR" sz="1050" b="1" dirty="0"/>
              <a:t>( A0003 )</a:t>
            </a:r>
            <a:r>
              <a:rPr lang="en-US" altLang="ko-KR" sz="1400" b="1" dirty="0"/>
              <a:t>  </a:t>
            </a:r>
            <a:r>
              <a:rPr lang="ko-KR" altLang="en-US" sz="1400" b="1" dirty="0"/>
              <a:t>도 출력하겠습니다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22DF93-56A1-CB81-2383-8C2BA652AF23}"/>
              </a:ext>
            </a:extLst>
          </p:cNvPr>
          <p:cNvCxnSpPr>
            <a:cxnSpLocks/>
          </p:cNvCxnSpPr>
          <p:nvPr/>
        </p:nvCxnSpPr>
        <p:spPr>
          <a:xfrm flipV="1">
            <a:off x="3800514" y="4646860"/>
            <a:ext cx="719283" cy="716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333D11E-B53B-D82D-2592-297E5682AD4F}"/>
              </a:ext>
            </a:extLst>
          </p:cNvPr>
          <p:cNvCxnSpPr>
            <a:cxnSpLocks/>
          </p:cNvCxnSpPr>
          <p:nvPr/>
        </p:nvCxnSpPr>
        <p:spPr>
          <a:xfrm flipV="1">
            <a:off x="3800514" y="5163473"/>
            <a:ext cx="12044" cy="2039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0B160B-7A98-168F-B189-F740A0BC28FC}"/>
              </a:ext>
            </a:extLst>
          </p:cNvPr>
          <p:cNvCxnSpPr>
            <a:cxnSpLocks/>
          </p:cNvCxnSpPr>
          <p:nvPr/>
        </p:nvCxnSpPr>
        <p:spPr>
          <a:xfrm>
            <a:off x="3789630" y="5360346"/>
            <a:ext cx="204796" cy="15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4AB0A28-7EC8-FBDB-A642-2FCB7ECA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2651"/>
            <a:ext cx="5280196" cy="139066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3FE958-6703-1CE9-D2C2-9414CE8C2F14}"/>
              </a:ext>
            </a:extLst>
          </p:cNvPr>
          <p:cNvSpPr/>
          <p:nvPr/>
        </p:nvSpPr>
        <p:spPr>
          <a:xfrm>
            <a:off x="6018727" y="4576026"/>
            <a:ext cx="1653478" cy="32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E600EB-B347-4FD1-5D63-7288BAB0CADF}"/>
              </a:ext>
            </a:extLst>
          </p:cNvPr>
          <p:cNvSpPr txBox="1"/>
          <p:nvPr/>
        </p:nvSpPr>
        <p:spPr>
          <a:xfrm>
            <a:off x="7749478" y="4903718"/>
            <a:ext cx="3876541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오른쪽에 </a:t>
            </a:r>
            <a:r>
              <a:rPr lang="en-US" altLang="ko-KR" sz="1200" b="1" dirty="0">
                <a:solidFill>
                  <a:srgbClr val="FF0000"/>
                </a:solidFill>
              </a:rPr>
              <a:t>null </a:t>
            </a:r>
            <a:r>
              <a:rPr lang="ko-KR" altLang="en-US" sz="1200" b="1" dirty="0">
                <a:solidFill>
                  <a:srgbClr val="FF0000"/>
                </a:solidFill>
              </a:rPr>
              <a:t>이 붙은 이유는 회원연락처 테이블에서 </a:t>
            </a:r>
            <a:r>
              <a:rPr lang="en-US" altLang="ko-KR" sz="1200" b="1" dirty="0">
                <a:solidFill>
                  <a:srgbClr val="FF0000"/>
                </a:solidFill>
              </a:rPr>
              <a:t>A0003 </a:t>
            </a:r>
            <a:r>
              <a:rPr lang="ko-KR" altLang="en-US" sz="1200" b="1" dirty="0">
                <a:solidFill>
                  <a:srgbClr val="FF0000"/>
                </a:solidFill>
              </a:rPr>
              <a:t>회원</a:t>
            </a:r>
            <a:r>
              <a:rPr lang="en-US" altLang="ko-KR" sz="1200" b="1" dirty="0">
                <a:solidFill>
                  <a:srgbClr val="FF0000"/>
                </a:solidFill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</a:rPr>
              <a:t>에 일치하는 값이 없기 때문입니다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6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01AB4A0-62F3-6F0B-E1DD-86EEC0F4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57" y="2358387"/>
            <a:ext cx="4232481" cy="2373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2837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en-US" altLang="ko-KR" sz="1800" b="1" dirty="0"/>
              <a:t>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  <a:r>
              <a:rPr lang="en-US" altLang="ko-KR" b="1" dirty="0"/>
              <a:t> </a:t>
            </a:r>
            <a:endParaRPr lang="en-US" altLang="ko-KR" sz="18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877504-B6F3-176A-2DF7-8FCE15FF4CCC}"/>
              </a:ext>
            </a:extLst>
          </p:cNvPr>
          <p:cNvSpPr/>
          <p:nvPr/>
        </p:nvSpPr>
        <p:spPr>
          <a:xfrm>
            <a:off x="825151" y="4282795"/>
            <a:ext cx="2421037" cy="19119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BD6F501-0BEE-9DC5-884E-D6F3F4CFE9EA}"/>
              </a:ext>
            </a:extLst>
          </p:cNvPr>
          <p:cNvSpPr/>
          <p:nvPr/>
        </p:nvSpPr>
        <p:spPr>
          <a:xfrm>
            <a:off x="2035354" y="4261175"/>
            <a:ext cx="2598626" cy="191197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09210-0D74-A331-D358-D0527F010EEE}"/>
              </a:ext>
            </a:extLst>
          </p:cNvPr>
          <p:cNvSpPr txBox="1"/>
          <p:nvPr/>
        </p:nvSpPr>
        <p:spPr>
          <a:xfrm>
            <a:off x="1266962" y="3819858"/>
            <a:ext cx="7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61F2B-111C-F495-1922-A91403F9CA66}"/>
              </a:ext>
            </a:extLst>
          </p:cNvPr>
          <p:cNvSpPr txBox="1"/>
          <p:nvPr/>
        </p:nvSpPr>
        <p:spPr>
          <a:xfrm>
            <a:off x="2986365" y="3823406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회원연락처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17A42-EA01-8ACC-ECA1-E01A502DECC9}"/>
              </a:ext>
            </a:extLst>
          </p:cNvPr>
          <p:cNvSpPr txBox="1"/>
          <p:nvPr/>
        </p:nvSpPr>
        <p:spPr>
          <a:xfrm>
            <a:off x="2236887" y="4766161"/>
            <a:ext cx="9583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ED9B3-7E0C-7767-02FE-1A100CBE81B4}"/>
              </a:ext>
            </a:extLst>
          </p:cNvPr>
          <p:cNvSpPr txBox="1"/>
          <p:nvPr/>
        </p:nvSpPr>
        <p:spPr>
          <a:xfrm>
            <a:off x="2232556" y="5210072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A0002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22013-40AE-7B84-DE79-F3C73785F122}"/>
              </a:ext>
            </a:extLst>
          </p:cNvPr>
          <p:cNvSpPr txBox="1"/>
          <p:nvPr/>
        </p:nvSpPr>
        <p:spPr>
          <a:xfrm>
            <a:off x="1026545" y="5015447"/>
            <a:ext cx="9180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A0003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9541B-0618-958D-5927-517AD617A6B5}"/>
              </a:ext>
            </a:extLst>
          </p:cNvPr>
          <p:cNvSpPr txBox="1"/>
          <p:nvPr/>
        </p:nvSpPr>
        <p:spPr>
          <a:xfrm>
            <a:off x="3430103" y="5025406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A0004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E20AA-18F2-7F67-1988-F40B1FBFF461}"/>
              </a:ext>
            </a:extLst>
          </p:cNvPr>
          <p:cNvSpPr/>
          <p:nvPr/>
        </p:nvSpPr>
        <p:spPr>
          <a:xfrm>
            <a:off x="2239046" y="4731741"/>
            <a:ext cx="873085" cy="87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0368D-A138-E0ED-92CD-3B524CC62BAD}"/>
              </a:ext>
            </a:extLst>
          </p:cNvPr>
          <p:cNvSpPr txBox="1"/>
          <p:nvPr/>
        </p:nvSpPr>
        <p:spPr>
          <a:xfrm>
            <a:off x="426878" y="1047151"/>
            <a:ext cx="94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벤 다이어그램으로 다시 확인해봅시다</a:t>
            </a:r>
            <a:r>
              <a:rPr lang="en-US" altLang="ko-KR" sz="2800" b="1" dirty="0"/>
              <a:t>. ( INNER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JOIN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</a:t>
            </a:r>
            <a:endParaRPr lang="en-US" altLang="ko-KR" sz="2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427D1B-65FC-41A0-0869-C09F67F6ACC0}"/>
              </a:ext>
            </a:extLst>
          </p:cNvPr>
          <p:cNvSpPr/>
          <p:nvPr/>
        </p:nvSpPr>
        <p:spPr>
          <a:xfrm>
            <a:off x="7719472" y="4320947"/>
            <a:ext cx="3105224" cy="404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FE104F-C8D3-2754-F74E-68D2C782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55" y="2409028"/>
            <a:ext cx="1430603" cy="1013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61584-B5B8-8279-A991-8C2ED33A2E8B}"/>
              </a:ext>
            </a:extLst>
          </p:cNvPr>
          <p:cNvSpPr txBox="1"/>
          <p:nvPr/>
        </p:nvSpPr>
        <p:spPr>
          <a:xfrm>
            <a:off x="635610" y="2130218"/>
            <a:ext cx="1477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00DFD-381A-0126-B707-0110BFD817A4}"/>
              </a:ext>
            </a:extLst>
          </p:cNvPr>
          <p:cNvSpPr txBox="1"/>
          <p:nvPr/>
        </p:nvSpPr>
        <p:spPr>
          <a:xfrm>
            <a:off x="2717703" y="2130218"/>
            <a:ext cx="237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회원연락처 테이블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A7DDD-AAF3-1B4E-7EE9-807637F4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06" y="2411858"/>
            <a:ext cx="2724065" cy="1010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87E02-CC1A-B9AA-A96D-E20DDC31C8FF}"/>
              </a:ext>
            </a:extLst>
          </p:cNvPr>
          <p:cNvSpPr txBox="1"/>
          <p:nvPr/>
        </p:nvSpPr>
        <p:spPr>
          <a:xfrm>
            <a:off x="1768321" y="6329181"/>
            <a:ext cx="205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 </a:t>
            </a:r>
            <a:r>
              <a:rPr lang="ko-KR" altLang="en-US" sz="1400" b="1" dirty="0"/>
              <a:t>회원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를 기준으로 </a:t>
            </a:r>
            <a:r>
              <a:rPr lang="en-US" altLang="ko-KR" sz="1400" b="1" dirty="0"/>
              <a:t>] </a:t>
            </a:r>
            <a:endParaRPr lang="ko-KR" alt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7A569D-5CA9-DE9E-2D9B-975A5D5D7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57" y="5054120"/>
            <a:ext cx="453453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0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AAAAE6-A962-AA90-4762-D44734FE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696" y="2374775"/>
            <a:ext cx="5414749" cy="1814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2837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en-US" altLang="ko-KR" sz="1800" b="1" dirty="0"/>
              <a:t>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  <a:r>
              <a:rPr lang="en-US" altLang="ko-KR" b="1" dirty="0"/>
              <a:t> </a:t>
            </a:r>
            <a:endParaRPr lang="en-US" altLang="ko-KR" sz="18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877504-B6F3-176A-2DF7-8FCE15FF4CCC}"/>
              </a:ext>
            </a:extLst>
          </p:cNvPr>
          <p:cNvSpPr/>
          <p:nvPr/>
        </p:nvSpPr>
        <p:spPr>
          <a:xfrm>
            <a:off x="825151" y="4282795"/>
            <a:ext cx="2421037" cy="19119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BD6F501-0BEE-9DC5-884E-D6F3F4CFE9EA}"/>
              </a:ext>
            </a:extLst>
          </p:cNvPr>
          <p:cNvSpPr/>
          <p:nvPr/>
        </p:nvSpPr>
        <p:spPr>
          <a:xfrm>
            <a:off x="2035354" y="4261175"/>
            <a:ext cx="2598626" cy="191197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09210-0D74-A331-D358-D0527F010EEE}"/>
              </a:ext>
            </a:extLst>
          </p:cNvPr>
          <p:cNvSpPr txBox="1"/>
          <p:nvPr/>
        </p:nvSpPr>
        <p:spPr>
          <a:xfrm>
            <a:off x="1266962" y="3819858"/>
            <a:ext cx="7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61F2B-111C-F495-1922-A91403F9CA66}"/>
              </a:ext>
            </a:extLst>
          </p:cNvPr>
          <p:cNvSpPr txBox="1"/>
          <p:nvPr/>
        </p:nvSpPr>
        <p:spPr>
          <a:xfrm>
            <a:off x="2986365" y="3823406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회원연락처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17A42-EA01-8ACC-ECA1-E01A502DECC9}"/>
              </a:ext>
            </a:extLst>
          </p:cNvPr>
          <p:cNvSpPr txBox="1"/>
          <p:nvPr/>
        </p:nvSpPr>
        <p:spPr>
          <a:xfrm>
            <a:off x="2236887" y="4766161"/>
            <a:ext cx="9583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ED9B3-7E0C-7767-02FE-1A100CBE81B4}"/>
              </a:ext>
            </a:extLst>
          </p:cNvPr>
          <p:cNvSpPr txBox="1"/>
          <p:nvPr/>
        </p:nvSpPr>
        <p:spPr>
          <a:xfrm>
            <a:off x="2232556" y="5210072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A0002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22013-40AE-7B84-DE79-F3C73785F122}"/>
              </a:ext>
            </a:extLst>
          </p:cNvPr>
          <p:cNvSpPr txBox="1"/>
          <p:nvPr/>
        </p:nvSpPr>
        <p:spPr>
          <a:xfrm>
            <a:off x="1026545" y="5015447"/>
            <a:ext cx="9180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A0003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9541B-0618-958D-5927-517AD617A6B5}"/>
              </a:ext>
            </a:extLst>
          </p:cNvPr>
          <p:cNvSpPr txBox="1"/>
          <p:nvPr/>
        </p:nvSpPr>
        <p:spPr>
          <a:xfrm>
            <a:off x="3430103" y="5025406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A0004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E20AA-18F2-7F67-1988-F40B1FBFF461}"/>
              </a:ext>
            </a:extLst>
          </p:cNvPr>
          <p:cNvSpPr/>
          <p:nvPr/>
        </p:nvSpPr>
        <p:spPr>
          <a:xfrm>
            <a:off x="2239046" y="4731741"/>
            <a:ext cx="873085" cy="87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0368D-A138-E0ED-92CD-3B524CC62BAD}"/>
              </a:ext>
            </a:extLst>
          </p:cNvPr>
          <p:cNvSpPr txBox="1"/>
          <p:nvPr/>
        </p:nvSpPr>
        <p:spPr>
          <a:xfrm>
            <a:off x="426878" y="1047151"/>
            <a:ext cx="94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벤 다이어그램으로 다시 확인해봅시다</a:t>
            </a:r>
            <a:r>
              <a:rPr lang="en-US" altLang="ko-KR" sz="2800" b="1" dirty="0"/>
              <a:t>. ( OUTER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JOIN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</a:t>
            </a:r>
            <a:endParaRPr lang="en-US" altLang="ko-KR" sz="2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427D1B-65FC-41A0-0869-C09F67F6ACC0}"/>
              </a:ext>
            </a:extLst>
          </p:cNvPr>
          <p:cNvSpPr/>
          <p:nvPr/>
        </p:nvSpPr>
        <p:spPr>
          <a:xfrm>
            <a:off x="7222457" y="3757833"/>
            <a:ext cx="3827615" cy="404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FE104F-C8D3-2754-F74E-68D2C782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55" y="2409028"/>
            <a:ext cx="1430603" cy="1013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61584-B5B8-8279-A991-8C2ED33A2E8B}"/>
              </a:ext>
            </a:extLst>
          </p:cNvPr>
          <p:cNvSpPr txBox="1"/>
          <p:nvPr/>
        </p:nvSpPr>
        <p:spPr>
          <a:xfrm>
            <a:off x="635610" y="2130218"/>
            <a:ext cx="1477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00DFD-381A-0126-B707-0110BFD817A4}"/>
              </a:ext>
            </a:extLst>
          </p:cNvPr>
          <p:cNvSpPr txBox="1"/>
          <p:nvPr/>
        </p:nvSpPr>
        <p:spPr>
          <a:xfrm>
            <a:off x="2717703" y="2130218"/>
            <a:ext cx="237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회원연락처 테이블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A7DDD-AAF3-1B4E-7EE9-807637F4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06" y="2411858"/>
            <a:ext cx="2724065" cy="1010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87E02-CC1A-B9AA-A96D-E20DDC31C8FF}"/>
              </a:ext>
            </a:extLst>
          </p:cNvPr>
          <p:cNvSpPr txBox="1"/>
          <p:nvPr/>
        </p:nvSpPr>
        <p:spPr>
          <a:xfrm>
            <a:off x="1768321" y="6329181"/>
            <a:ext cx="205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 </a:t>
            </a:r>
            <a:r>
              <a:rPr lang="ko-KR" altLang="en-US" sz="1400" b="1" dirty="0"/>
              <a:t>회원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를 기준으로 </a:t>
            </a:r>
            <a:r>
              <a:rPr lang="en-US" altLang="ko-KR" sz="1400" b="1" dirty="0"/>
              <a:t>] 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BBD060-CD85-1A37-BEB5-21F906F415CB}"/>
              </a:ext>
            </a:extLst>
          </p:cNvPr>
          <p:cNvSpPr/>
          <p:nvPr/>
        </p:nvSpPr>
        <p:spPr>
          <a:xfrm>
            <a:off x="676266" y="4189190"/>
            <a:ext cx="2659362" cy="2069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DE259A-BBD6-CC8E-18A8-7A80B6343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706" y="4710548"/>
            <a:ext cx="5322728" cy="14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2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689061" y="864803"/>
            <a:ext cx="5805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800" b="1" dirty="0"/>
              <a:t>(+) </a:t>
            </a:r>
            <a:r>
              <a:rPr lang="ko-KR" altLang="en-US" sz="2800" b="1" dirty="0"/>
              <a:t>의 의미와 기준 보는 방법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6DEA9-AFBA-BB18-1760-8333C35BB6C6}"/>
              </a:ext>
            </a:extLst>
          </p:cNvPr>
          <p:cNvSpPr txBox="1"/>
          <p:nvPr/>
        </p:nvSpPr>
        <p:spPr>
          <a:xfrm>
            <a:off x="1397663" y="4250082"/>
            <a:ext cx="9794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1. (+) </a:t>
            </a:r>
            <a:r>
              <a:rPr lang="ko-KR" altLang="en-US" b="1" dirty="0"/>
              <a:t>기호는 </a:t>
            </a:r>
            <a:r>
              <a:rPr lang="en-US" altLang="ko-KR" b="1" dirty="0"/>
              <a:t>OUTER JOIN </a:t>
            </a:r>
            <a:r>
              <a:rPr lang="ko-KR" altLang="en-US" b="1" dirty="0"/>
              <a:t>을 의미합니다</a:t>
            </a:r>
            <a:r>
              <a:rPr lang="en-US" altLang="ko-KR" b="1" dirty="0"/>
              <a:t>. </a:t>
            </a:r>
            <a:r>
              <a:rPr lang="ko-KR" altLang="en-US" b="1" dirty="0"/>
              <a:t>기호가 따로 없으면 </a:t>
            </a:r>
            <a:r>
              <a:rPr lang="en-US" altLang="ko-KR" b="1" dirty="0"/>
              <a:t>INNER JOIN </a:t>
            </a:r>
            <a:r>
              <a:rPr lang="ko-KR" altLang="en-US" b="1" dirty="0"/>
              <a:t>입니다</a:t>
            </a:r>
            <a:r>
              <a:rPr lang="en-US" altLang="ko-KR" b="1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66AFF-AF23-5E59-78AE-3D776CA33763}"/>
              </a:ext>
            </a:extLst>
          </p:cNvPr>
          <p:cNvSpPr txBox="1"/>
          <p:nvPr/>
        </p:nvSpPr>
        <p:spPr>
          <a:xfrm>
            <a:off x="137045" y="12837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</a:t>
            </a:r>
            <a:r>
              <a:rPr lang="en-US" altLang="ko-KR" sz="1800" b="1" dirty="0"/>
              <a:t>INNER JOIN 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OUTER JOIN</a:t>
            </a:r>
            <a:r>
              <a:rPr lang="en-US" altLang="ko-KR" b="1" dirty="0"/>
              <a:t> </a:t>
            </a:r>
            <a:endParaRPr lang="en-US" altLang="ko-KR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0BD46-ED70-C881-8B5E-C69E273D6CDF}"/>
              </a:ext>
            </a:extLst>
          </p:cNvPr>
          <p:cNvSpPr txBox="1"/>
          <p:nvPr/>
        </p:nvSpPr>
        <p:spPr>
          <a:xfrm>
            <a:off x="1404102" y="4897805"/>
            <a:ext cx="1006296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2. </a:t>
            </a:r>
            <a:r>
              <a:rPr lang="ko-KR" altLang="en-US" b="1" dirty="0"/>
              <a:t>조인조건에서 </a:t>
            </a:r>
            <a:r>
              <a:rPr lang="en-US" altLang="ko-KR" b="1" dirty="0">
                <a:highlight>
                  <a:srgbClr val="FFFF00"/>
                </a:highlight>
              </a:rPr>
              <a:t>(+) </a:t>
            </a:r>
            <a:r>
              <a:rPr lang="ko-KR" altLang="en-US" b="1" dirty="0">
                <a:highlight>
                  <a:srgbClr val="FFFF00"/>
                </a:highlight>
              </a:rPr>
              <a:t>기호가 붙어있는 쪽의 반대 테이블을 기준</a:t>
            </a:r>
            <a:r>
              <a:rPr lang="ko-KR" altLang="en-US" b="1" dirty="0"/>
              <a:t>으로 합니다</a:t>
            </a:r>
            <a:r>
              <a:rPr lang="en-US" altLang="ko-KR" b="1" dirty="0"/>
              <a:t>.</a:t>
            </a:r>
          </a:p>
          <a:p>
            <a:pPr algn="l">
              <a:spcAft>
                <a:spcPts val="600"/>
              </a:spcAft>
            </a:pPr>
            <a:r>
              <a:rPr lang="en-US" altLang="ko-KR" b="1" dirty="0"/>
              <a:t>     </a:t>
            </a:r>
            <a:r>
              <a:rPr lang="ko-KR" altLang="en-US" sz="1200" b="1" dirty="0"/>
              <a:t>위의 예시에서는 </a:t>
            </a:r>
            <a:r>
              <a:rPr lang="en-US" altLang="ko-KR" sz="1200" b="1" dirty="0"/>
              <a:t>B.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조건의 반대인 </a:t>
            </a:r>
            <a:r>
              <a:rPr lang="en-US" altLang="ko-KR" sz="1200" b="1" dirty="0"/>
              <a:t>A.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즉</a:t>
            </a:r>
            <a:r>
              <a:rPr lang="en-US" altLang="ko-KR" sz="1200" b="1" dirty="0"/>
              <a:t>, A (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테이블을 기준으로 합니다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87A12-FED1-A19E-ABF1-933B0BBCC601}"/>
              </a:ext>
            </a:extLst>
          </p:cNvPr>
          <p:cNvSpPr txBox="1"/>
          <p:nvPr/>
        </p:nvSpPr>
        <p:spPr>
          <a:xfrm>
            <a:off x="1397663" y="5763665"/>
            <a:ext cx="744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3. (+) </a:t>
            </a:r>
            <a:r>
              <a:rPr lang="ko-KR" altLang="en-US" b="1" dirty="0"/>
              <a:t>기호는 오라클 데이터베이스에서만 사용하는 방식입니다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FA624-D61D-3F71-B60B-DE78AE55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60" y="1636487"/>
            <a:ext cx="5705045" cy="22044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424562-8F2D-C9EC-3662-E2AB3700E552}"/>
              </a:ext>
            </a:extLst>
          </p:cNvPr>
          <p:cNvSpPr/>
          <p:nvPr/>
        </p:nvSpPr>
        <p:spPr>
          <a:xfrm>
            <a:off x="2114712" y="3292657"/>
            <a:ext cx="3981288" cy="48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4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8C9BF-C93D-C0A6-0BA9-116FB3FFE0C7}"/>
              </a:ext>
            </a:extLst>
          </p:cNvPr>
          <p:cNvSpPr txBox="1"/>
          <p:nvPr/>
        </p:nvSpPr>
        <p:spPr>
          <a:xfrm>
            <a:off x="1435616" y="1395750"/>
            <a:ext cx="9320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TB_MEMBER_LIKE </a:t>
            </a:r>
            <a:r>
              <a:rPr lang="ko-KR" altLang="en-US" b="1" dirty="0"/>
              <a:t>테이블은 회원이 관심을 가지는 상품 타입을 저장한 테이블입니다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다음 중 회원</a:t>
            </a:r>
            <a:r>
              <a:rPr lang="en-US" altLang="ko-KR" b="1" dirty="0"/>
              <a:t>ID </a:t>
            </a:r>
            <a:r>
              <a:rPr lang="ko-KR" altLang="en-US" b="1" dirty="0"/>
              <a:t>가 </a:t>
            </a:r>
            <a:r>
              <a:rPr lang="en-US" altLang="ko-KR" b="1" dirty="0"/>
              <a:t>‘BBBBB’ </a:t>
            </a:r>
            <a:r>
              <a:rPr lang="ko-KR" altLang="en-US" b="1" dirty="0"/>
              <a:t>인 회원이 관심을 가지는 상품 타입을 출력하되 </a:t>
            </a:r>
            <a:endParaRPr lang="en-US" altLang="ko-KR" b="1" dirty="0"/>
          </a:p>
          <a:p>
            <a:r>
              <a:rPr lang="ko-KR" altLang="en-US" b="1" dirty="0"/>
              <a:t>조인을 이용하여 아래 컬럼들을 함께 출력해주세요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 =&gt; MEMBER_ID , MEMBER_NAME </a:t>
            </a:r>
            <a:r>
              <a:rPr lang="ko-KR" altLang="en-US" b="1" dirty="0"/>
              <a:t> 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[ TB_MEMBER_LIKE =&gt; LIKE_PRD_TYPE (</a:t>
            </a:r>
            <a:r>
              <a:rPr lang="ko-KR" altLang="en-US" b="1" dirty="0"/>
              <a:t>선호상품타입</a:t>
            </a:r>
            <a:r>
              <a:rPr lang="en-US" altLang="ko-KR" b="1" dirty="0"/>
              <a:t>) , REG_DATE (</a:t>
            </a:r>
            <a:r>
              <a:rPr lang="ko-KR" altLang="en-US" b="1" dirty="0"/>
              <a:t>등록일시</a:t>
            </a:r>
            <a:r>
              <a:rPr lang="en-US" altLang="ko-KR" b="1" dirty="0"/>
              <a:t>) ]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54ACB-1C56-E20C-DC50-7D989F5A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78" y="4216455"/>
            <a:ext cx="8407008" cy="103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59C8CC-A003-D21E-4CA8-6343D38479C7}"/>
              </a:ext>
            </a:extLst>
          </p:cNvPr>
          <p:cNvSpPr txBox="1"/>
          <p:nvPr/>
        </p:nvSpPr>
        <p:spPr>
          <a:xfrm>
            <a:off x="1435616" y="3799724"/>
            <a:ext cx="1711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/>
              <a:t>출력 결과 </a:t>
            </a:r>
            <a:r>
              <a:rPr lang="en-US" altLang="ko-KR" sz="1600" b="1" dirty="0"/>
              <a:t>&gt;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96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테이블과 스키마의 관계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594115" y="1401442"/>
            <a:ext cx="1100377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원래는 쿼리를 작성할 때 </a:t>
            </a:r>
            <a:r>
              <a:rPr lang="ko-KR" altLang="en-US" sz="2400" b="1" dirty="0">
                <a:highlight>
                  <a:srgbClr val="FFFF00"/>
                </a:highlight>
              </a:rPr>
              <a:t>스키마</a:t>
            </a:r>
            <a:r>
              <a:rPr lang="en-US" altLang="ko-KR" sz="2400" b="1" dirty="0">
                <a:highlight>
                  <a:srgbClr val="FFFF00"/>
                </a:highlight>
              </a:rPr>
              <a:t>.</a:t>
            </a:r>
            <a:r>
              <a:rPr lang="ko-KR" altLang="en-US" sz="2400" b="1" dirty="0">
                <a:highlight>
                  <a:srgbClr val="FFFF00"/>
                </a:highlight>
              </a:rPr>
              <a:t>테이블</a:t>
            </a:r>
            <a:r>
              <a:rPr lang="en-US" altLang="ko-KR" sz="2400" b="1" dirty="0">
                <a:highlight>
                  <a:srgbClr val="FFFF00"/>
                </a:highlight>
              </a:rPr>
              <a:t>.</a:t>
            </a:r>
            <a:r>
              <a:rPr lang="ko-KR" altLang="en-US" sz="2400" b="1" dirty="0">
                <a:highlight>
                  <a:srgbClr val="FFFF00"/>
                </a:highlight>
              </a:rPr>
              <a:t>컬럼</a:t>
            </a:r>
            <a:r>
              <a:rPr lang="ko-KR" altLang="en-US" sz="2400" b="1" dirty="0"/>
              <a:t> 형태로 모두 작성을 해야 합니다</a:t>
            </a:r>
            <a:r>
              <a:rPr lang="en-US" altLang="ko-KR" sz="2400" b="1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E265F-883D-4DE7-0C81-2D715B81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0" y="2766030"/>
            <a:ext cx="2538941" cy="32710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B650C52-BCAB-6E52-FE4D-02DE1A8B131F}"/>
                  </a:ext>
                </a:extLst>
              </p14:cNvPr>
              <p14:cNvContentPartPr/>
              <p14:nvPr/>
            </p14:nvContentPartPr>
            <p14:xfrm>
              <a:off x="2024567" y="2861527"/>
              <a:ext cx="73080" cy="766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B650C52-BCAB-6E52-FE4D-02DE1A8B13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5927" y="2852887"/>
                <a:ext cx="9072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05AEC1-FAAA-8418-ADC6-3C258AAA5B23}"/>
              </a:ext>
            </a:extLst>
          </p:cNvPr>
          <p:cNvGrpSpPr/>
          <p:nvPr/>
        </p:nvGrpSpPr>
        <p:grpSpPr>
          <a:xfrm>
            <a:off x="2109527" y="2931767"/>
            <a:ext cx="805680" cy="1287360"/>
            <a:chOff x="2454686" y="2973331"/>
            <a:chExt cx="805680" cy="12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F6E4150-B912-1AF1-20E4-14AE119A8851}"/>
                    </a:ext>
                  </a:extLst>
                </p14:cNvPr>
                <p14:cNvContentPartPr/>
                <p14:nvPr/>
              </p14:nvContentPartPr>
              <p14:xfrm>
                <a:off x="2454686" y="2973331"/>
                <a:ext cx="697680" cy="916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F6E4150-B912-1AF1-20E4-14AE119A88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45686" y="2964331"/>
                  <a:ext cx="71532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15D280D-77ED-EBDC-450F-25F1DC0A4C95}"/>
                    </a:ext>
                  </a:extLst>
                </p14:cNvPr>
                <p14:cNvContentPartPr/>
                <p14:nvPr/>
              </p14:nvContentPartPr>
              <p14:xfrm>
                <a:off x="2893886" y="3826171"/>
                <a:ext cx="72360" cy="824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15D280D-77ED-EBDC-450F-25F1DC0A4C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85246" y="3817171"/>
                  <a:ext cx="90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E20EC8-367A-0612-81B3-A4D1B74E6DAB}"/>
                    </a:ext>
                  </a:extLst>
                </p14:cNvPr>
                <p14:cNvContentPartPr/>
                <p14:nvPr/>
              </p14:nvContentPartPr>
              <p14:xfrm>
                <a:off x="2973446" y="3993211"/>
                <a:ext cx="286920" cy="2347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E20EC8-367A-0612-81B3-A4D1B74E6D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64446" y="3984211"/>
                  <a:ext cx="304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EE92551-6D67-F195-D15C-988660186F6D}"/>
                    </a:ext>
                  </a:extLst>
                </p14:cNvPr>
                <p14:cNvContentPartPr/>
                <p14:nvPr/>
              </p14:nvContentPartPr>
              <p14:xfrm>
                <a:off x="3163886" y="4170331"/>
                <a:ext cx="65520" cy="90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EE92551-6D67-F195-D15C-988660186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55246" y="4161691"/>
                  <a:ext cx="83160" cy="10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94CF4F0-63B6-46C3-3309-A45FEA0BF5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6596" y="3429000"/>
            <a:ext cx="8157324" cy="15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1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4A580F9-F543-80E4-F353-55A52C0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B3F94-9D01-A492-B973-7FF5818FE62D}"/>
              </a:ext>
            </a:extLst>
          </p:cNvPr>
          <p:cNvSpPr txBox="1"/>
          <p:nvPr/>
        </p:nvSpPr>
        <p:spPr>
          <a:xfrm>
            <a:off x="881093" y="1359464"/>
            <a:ext cx="10429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TB_MEMBER</a:t>
            </a:r>
            <a:r>
              <a:rPr lang="ko-KR" altLang="en-US" b="1" dirty="0"/>
              <a:t> 테이블과 </a:t>
            </a:r>
            <a:r>
              <a:rPr lang="en-US" altLang="ko-KR" b="1" dirty="0"/>
              <a:t>TB_MEMBER_TEL </a:t>
            </a:r>
            <a:r>
              <a:rPr lang="ko-KR" altLang="en-US" b="1" dirty="0"/>
              <a:t>테이블을 </a:t>
            </a:r>
            <a:r>
              <a:rPr lang="en-US" altLang="ko-KR" b="1" dirty="0"/>
              <a:t>MEMBER_ID </a:t>
            </a:r>
            <a:r>
              <a:rPr lang="ko-KR" altLang="en-US" b="1" dirty="0"/>
              <a:t>컬럼으로 </a:t>
            </a:r>
            <a:r>
              <a:rPr lang="en-US" altLang="ko-KR" b="1" dirty="0"/>
              <a:t>“=“ </a:t>
            </a:r>
            <a:r>
              <a:rPr lang="ko-KR" altLang="en-US" b="1" dirty="0"/>
              <a:t>조인하려고 합니다</a:t>
            </a:r>
            <a:r>
              <a:rPr lang="en-US" altLang="ko-KR" b="1" dirty="0"/>
              <a:t>. </a:t>
            </a:r>
            <a:r>
              <a:rPr lang="ko-KR" altLang="en-US" b="1" dirty="0"/>
              <a:t>이 때</a:t>
            </a:r>
            <a:r>
              <a:rPr lang="en-US" altLang="ko-KR" b="1" dirty="0"/>
              <a:t>, </a:t>
            </a:r>
            <a:r>
              <a:rPr lang="ko-KR" altLang="en-US" b="1" dirty="0"/>
              <a:t>연락처를 가지고 있지 않은 회원들의 정보도 모두 출력될 수 있도록 </a:t>
            </a:r>
            <a:endParaRPr lang="en-US" altLang="ko-KR" b="1" dirty="0"/>
          </a:p>
          <a:p>
            <a:r>
              <a:rPr lang="ko-KR" altLang="en-US" b="1" dirty="0" err="1"/>
              <a:t>아우터</a:t>
            </a:r>
            <a:r>
              <a:rPr lang="ko-KR" altLang="en-US" b="1" dirty="0"/>
              <a:t> 조인을 이용하여 아래와 같은 결과를 출력해주세요</a:t>
            </a:r>
            <a:r>
              <a:rPr lang="en-US" altLang="ko-KR" b="1" dirty="0"/>
              <a:t>. (</a:t>
            </a:r>
            <a:r>
              <a:rPr lang="ko-KR" altLang="en-US" b="1" dirty="0"/>
              <a:t>힌트 </a:t>
            </a:r>
            <a:r>
              <a:rPr lang="en-US" altLang="ko-KR" b="1" dirty="0"/>
              <a:t>: </a:t>
            </a:r>
            <a:r>
              <a:rPr lang="ko-KR" altLang="en-US" b="1" dirty="0"/>
              <a:t>기준테이블은 </a:t>
            </a:r>
            <a:r>
              <a:rPr lang="en-US" altLang="ko-KR" b="1" dirty="0"/>
              <a:t>TB_MEMBER)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=&gt; MEMBER_ID , MEMBER_NAME , GRADE_CD ] </a:t>
            </a:r>
          </a:p>
          <a:p>
            <a:r>
              <a:rPr lang="en-US" altLang="ko-KR" b="1" dirty="0"/>
              <a:t>[ TB_MEMBER_TEL =&gt; TEL_NO ] </a:t>
            </a:r>
          </a:p>
          <a:p>
            <a:r>
              <a:rPr lang="en-US" altLang="ko-KR" b="1" dirty="0"/>
              <a:t>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134ADD-99FB-112F-BC26-591FC08B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03" y="3639894"/>
            <a:ext cx="5107597" cy="2840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4FAAC-4997-7A99-50EF-B9EAF8D69B28}"/>
              </a:ext>
            </a:extLst>
          </p:cNvPr>
          <p:cNvSpPr txBox="1"/>
          <p:nvPr/>
        </p:nvSpPr>
        <p:spPr>
          <a:xfrm>
            <a:off x="881092" y="3221512"/>
            <a:ext cx="8226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/>
              <a:t>출력 결과 </a:t>
            </a:r>
            <a:r>
              <a:rPr lang="en-US" altLang="ko-KR" sz="1600" b="1" dirty="0"/>
              <a:t>&gt;  </a:t>
            </a:r>
            <a:r>
              <a:rPr lang="en-US" altLang="ko-KR" sz="1050" b="1" dirty="0">
                <a:solidFill>
                  <a:srgbClr val="FF0000"/>
                </a:solidFill>
              </a:rPr>
              <a:t>*</a:t>
            </a:r>
            <a:r>
              <a:rPr lang="ko-KR" altLang="en-US" sz="1050" b="1" dirty="0">
                <a:solidFill>
                  <a:srgbClr val="FF0000"/>
                </a:solidFill>
              </a:rPr>
              <a:t>출력순서는 상관없습니다</a:t>
            </a:r>
            <a:r>
              <a:rPr lang="en-US" altLang="ko-KR" sz="1050" b="1" dirty="0">
                <a:solidFill>
                  <a:srgbClr val="FF0000"/>
                </a:solidFill>
              </a:rPr>
              <a:t>.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32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61F39AC-F57A-4EAE-142D-26047B59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0D6C3-2133-3922-8291-559F5DF8F6FC}"/>
              </a:ext>
            </a:extLst>
          </p:cNvPr>
          <p:cNvSpPr txBox="1"/>
          <p:nvPr/>
        </p:nvSpPr>
        <p:spPr>
          <a:xfrm>
            <a:off x="881093" y="1359464"/>
            <a:ext cx="10429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번 문제에서 작성한 쿼리를 이용하여 추가로 일반 조건을 작성하려고 합니다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이번에는 </a:t>
            </a:r>
            <a:r>
              <a:rPr lang="en-US" altLang="ko-KR" b="1" dirty="0"/>
              <a:t>TEL_NO </a:t>
            </a:r>
            <a:r>
              <a:rPr lang="ko-KR" altLang="en-US" b="1" dirty="0"/>
              <a:t>정보가 없는 직원들의 정보만 아래와 같이 출력되도록 작성해주세요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힌트 </a:t>
            </a:r>
            <a:r>
              <a:rPr lang="en-US" altLang="ko-KR" b="1" dirty="0"/>
              <a:t>: IS NULL / IS NOT NULL )  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=&gt; MEMBER_ID , MEMBER_NAME , GRADE_CD ] </a:t>
            </a:r>
          </a:p>
          <a:p>
            <a:r>
              <a:rPr lang="en-US" altLang="ko-KR" b="1" dirty="0"/>
              <a:t>[ TB_MEMBER_TEL =&gt; TEL_NO ] </a:t>
            </a:r>
          </a:p>
          <a:p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A469-2F8F-4DD0-466B-927048861937}"/>
              </a:ext>
            </a:extLst>
          </p:cNvPr>
          <p:cNvSpPr txBox="1"/>
          <p:nvPr/>
        </p:nvSpPr>
        <p:spPr>
          <a:xfrm>
            <a:off x="881093" y="3390789"/>
            <a:ext cx="8226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/>
              <a:t>출력 결과 </a:t>
            </a:r>
            <a:r>
              <a:rPr lang="en-US" altLang="ko-KR" sz="1600" b="1" dirty="0"/>
              <a:t>&gt;  </a:t>
            </a:r>
            <a:r>
              <a:rPr lang="en-US" altLang="ko-KR" sz="1050" b="1" dirty="0">
                <a:solidFill>
                  <a:srgbClr val="FF0000"/>
                </a:solidFill>
              </a:rPr>
              <a:t>*</a:t>
            </a:r>
            <a:r>
              <a:rPr lang="ko-KR" altLang="en-US" sz="1050" b="1" dirty="0">
                <a:solidFill>
                  <a:srgbClr val="FF0000"/>
                </a:solidFill>
              </a:rPr>
              <a:t>출력순서는 상관없습니다</a:t>
            </a:r>
            <a:r>
              <a:rPr lang="en-US" altLang="ko-KR" sz="1050" b="1" dirty="0">
                <a:solidFill>
                  <a:srgbClr val="FF0000"/>
                </a:solidFill>
              </a:rPr>
              <a:t>.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55D128-68B8-4EDA-1D43-B3F94D33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6" y="3729343"/>
            <a:ext cx="5461456" cy="2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7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61AF43C-22C5-1F1F-DBCA-9EEAAC412D30}"/>
              </a:ext>
            </a:extLst>
          </p:cNvPr>
          <p:cNvSpPr txBox="1">
            <a:spLocks/>
          </p:cNvSpPr>
          <p:nvPr/>
        </p:nvSpPr>
        <p:spPr>
          <a:xfrm>
            <a:off x="133204" y="78940"/>
            <a:ext cx="5716163" cy="87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실습을 해봅시다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6DE11-CA74-6703-FCB5-2AE07372AAC2}"/>
              </a:ext>
            </a:extLst>
          </p:cNvPr>
          <p:cNvSpPr txBox="1"/>
          <p:nvPr/>
        </p:nvSpPr>
        <p:spPr>
          <a:xfrm>
            <a:off x="881093" y="1119979"/>
            <a:ext cx="104298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이번에는 테이블 </a:t>
            </a:r>
            <a:r>
              <a:rPr lang="en-US" altLang="ko-KR" b="1" dirty="0"/>
              <a:t>3</a:t>
            </a:r>
            <a:r>
              <a:rPr lang="ko-KR" altLang="en-US" b="1" dirty="0"/>
              <a:t>개를 조인해보겠습니다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TB_ORDER , TB_MEMBER , TB_PRD </a:t>
            </a:r>
            <a:r>
              <a:rPr lang="ko-KR" altLang="en-US" b="1" dirty="0"/>
              <a:t>테이블을 조인하되 각각 조인할 컬럼은 아래와 같습니다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TB_ORDER </a:t>
            </a:r>
            <a:r>
              <a:rPr lang="ko-KR" altLang="en-US" b="1" dirty="0"/>
              <a:t>와 </a:t>
            </a:r>
            <a:r>
              <a:rPr lang="en-US" altLang="ko-KR" b="1" dirty="0"/>
              <a:t>TB_PRD </a:t>
            </a:r>
            <a:r>
              <a:rPr lang="ko-KR" altLang="en-US" b="1" dirty="0"/>
              <a:t>사이에는 </a:t>
            </a:r>
            <a:r>
              <a:rPr lang="en-US" altLang="ko-KR" b="1" dirty="0"/>
              <a:t>PRD_ID </a:t>
            </a:r>
            <a:r>
              <a:rPr lang="ko-KR" altLang="en-US" b="1" dirty="0"/>
              <a:t>를 기준으로 조인 조건 작성 </a:t>
            </a:r>
            <a:endParaRPr lang="en-US" altLang="ko-KR" b="1" dirty="0"/>
          </a:p>
          <a:p>
            <a:r>
              <a:rPr lang="en-US" altLang="ko-KR" b="1" dirty="0"/>
              <a:t>TB_ORDER </a:t>
            </a:r>
            <a:r>
              <a:rPr lang="ko-KR" altLang="en-US" b="1" dirty="0"/>
              <a:t>와 </a:t>
            </a:r>
            <a:r>
              <a:rPr lang="en-US" altLang="ko-KR" b="1" dirty="0"/>
              <a:t>TB_MEMBER </a:t>
            </a:r>
            <a:r>
              <a:rPr lang="ko-KR" altLang="en-US" b="1" dirty="0"/>
              <a:t>사이에는 </a:t>
            </a:r>
            <a:r>
              <a:rPr lang="en-US" altLang="ko-KR" b="1" dirty="0"/>
              <a:t>MEMBER_ID </a:t>
            </a:r>
            <a:r>
              <a:rPr lang="ko-KR" altLang="en-US" b="1" dirty="0"/>
              <a:t>를 기준으로 조인 조건 작성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 때</a:t>
            </a:r>
            <a:r>
              <a:rPr lang="en-US" altLang="ko-KR" b="1" dirty="0"/>
              <a:t>, </a:t>
            </a:r>
            <a:r>
              <a:rPr lang="ko-KR" altLang="en-US" b="1" dirty="0"/>
              <a:t>추가적인 일반조건으로 </a:t>
            </a:r>
            <a:r>
              <a:rPr lang="en-US" altLang="ko-KR" b="1" dirty="0"/>
              <a:t>MEMBER_ID </a:t>
            </a:r>
            <a:r>
              <a:rPr lang="ko-KR" altLang="en-US" b="1" dirty="0"/>
              <a:t>가 </a:t>
            </a:r>
            <a:r>
              <a:rPr lang="en-US" altLang="ko-KR" b="1" dirty="0"/>
              <a:t>‘AAAAA’ </a:t>
            </a:r>
            <a:r>
              <a:rPr lang="ko-KR" altLang="en-US" b="1" dirty="0"/>
              <a:t>인 대상만 출력하도록 해주세요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[ TB_ORDER    =&gt; ORDER_NO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주문번호</a:t>
            </a:r>
            <a:r>
              <a:rPr lang="en-US" altLang="ko-KR" b="1" dirty="0"/>
              <a:t>) , ORDER_DATE (</a:t>
            </a:r>
            <a:r>
              <a:rPr lang="ko-KR" altLang="en-US" b="1" dirty="0"/>
              <a:t>주문일시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  TB_MEMBER =&gt; MEMBER_ID , MEMBER_NAME </a:t>
            </a:r>
          </a:p>
          <a:p>
            <a:r>
              <a:rPr lang="en-US" altLang="ko-KR" b="1" dirty="0"/>
              <a:t>  TB_PRD        =&gt; PRD_ID (</a:t>
            </a:r>
            <a:r>
              <a:rPr lang="ko-KR" altLang="en-US" b="1" dirty="0"/>
              <a:t>상품</a:t>
            </a:r>
            <a:r>
              <a:rPr lang="en-US" altLang="ko-KR" b="1" dirty="0"/>
              <a:t>ID) , PRD_NAME (</a:t>
            </a:r>
            <a:r>
              <a:rPr lang="ko-KR" altLang="en-US" b="1" dirty="0"/>
              <a:t>상품이름</a:t>
            </a:r>
            <a:r>
              <a:rPr lang="en-US" altLang="ko-KR" b="1" dirty="0"/>
              <a:t>) ]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이 문항은 회원</a:t>
            </a:r>
            <a:r>
              <a:rPr lang="en-US" altLang="ko-KR" sz="1200" b="1" dirty="0">
                <a:solidFill>
                  <a:srgbClr val="FF0000"/>
                </a:solidFill>
              </a:rPr>
              <a:t>ID </a:t>
            </a:r>
            <a:r>
              <a:rPr lang="ko-KR" altLang="en-US" sz="1200" b="1" dirty="0">
                <a:solidFill>
                  <a:srgbClr val="FF0000"/>
                </a:solidFill>
              </a:rPr>
              <a:t>가 </a:t>
            </a:r>
            <a:r>
              <a:rPr lang="en-US" altLang="ko-KR" sz="1200" b="1" dirty="0">
                <a:solidFill>
                  <a:srgbClr val="FF0000"/>
                </a:solidFill>
              </a:rPr>
              <a:t>‘AAAAA’ </a:t>
            </a:r>
            <a:r>
              <a:rPr lang="ko-KR" altLang="en-US" sz="1200" b="1" dirty="0">
                <a:solidFill>
                  <a:srgbClr val="FF0000"/>
                </a:solidFill>
              </a:rPr>
              <a:t>인 회원의 정보 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상품 정보 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회원이 무슨 상품을 언제 주문했는지 등의 복합적인 쿼리를 작성해보는 문항입니다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0D2CBC-2BE8-CD8B-3836-7A84FD5E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48" y="5303483"/>
            <a:ext cx="6934730" cy="11568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944EF9-C1ED-E8BE-C770-FE01AB2D8411}"/>
              </a:ext>
            </a:extLst>
          </p:cNvPr>
          <p:cNvSpPr txBox="1"/>
          <p:nvPr/>
        </p:nvSpPr>
        <p:spPr>
          <a:xfrm>
            <a:off x="4516922" y="4979443"/>
            <a:ext cx="1506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/>
              <a:t>출력 결과 </a:t>
            </a:r>
            <a:r>
              <a:rPr lang="en-US" altLang="ko-KR" sz="1600" b="1" dirty="0"/>
              <a:t>&gt;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B0E1B27-0960-67AE-72F2-AA195DD446B9}"/>
              </a:ext>
            </a:extLst>
          </p:cNvPr>
          <p:cNvSpPr txBox="1">
            <a:spLocks/>
          </p:cNvSpPr>
          <p:nvPr/>
        </p:nvSpPr>
        <p:spPr>
          <a:xfrm>
            <a:off x="133204" y="78940"/>
            <a:ext cx="5716163" cy="87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실습을 해봅시다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10D5-2948-B3BF-E888-4AAEDEB10816}"/>
              </a:ext>
            </a:extLst>
          </p:cNvPr>
          <p:cNvSpPr txBox="1"/>
          <p:nvPr/>
        </p:nvSpPr>
        <p:spPr>
          <a:xfrm>
            <a:off x="881093" y="1359464"/>
            <a:ext cx="10429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TB_WISH </a:t>
            </a:r>
            <a:r>
              <a:rPr lang="ko-KR" altLang="en-US" b="1" dirty="0"/>
              <a:t>테이블은 사용자가 구매하고 싶어하는 상품을 </a:t>
            </a:r>
            <a:r>
              <a:rPr lang="ko-KR" altLang="en-US" b="1" dirty="0" err="1"/>
              <a:t>저장해놓은</a:t>
            </a:r>
            <a:r>
              <a:rPr lang="ko-KR" altLang="en-US" b="1" dirty="0"/>
              <a:t> 위시리스트</a:t>
            </a:r>
            <a:r>
              <a:rPr lang="en-US" altLang="ko-KR" b="1" dirty="0"/>
              <a:t>(</a:t>
            </a:r>
            <a:r>
              <a:rPr lang="ko-KR" altLang="en-US" b="1" dirty="0" err="1"/>
              <a:t>찜목록</a:t>
            </a:r>
            <a:r>
              <a:rPr lang="en-US" altLang="ko-KR" b="1" dirty="0"/>
              <a:t>) </a:t>
            </a:r>
            <a:r>
              <a:rPr lang="ko-KR" altLang="en-US" b="1" dirty="0"/>
              <a:t>입니다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다음 중 회원 </a:t>
            </a:r>
            <a:r>
              <a:rPr lang="en-US" altLang="ko-KR" b="1" dirty="0"/>
              <a:t>‘AAAAA’ </a:t>
            </a:r>
            <a:r>
              <a:rPr lang="ko-KR" altLang="en-US" b="1" dirty="0"/>
              <a:t>가 찜목록에 추가한 </a:t>
            </a:r>
            <a:r>
              <a:rPr lang="en-US" altLang="ko-KR" b="1" dirty="0"/>
              <a:t>(TB_WISH </a:t>
            </a:r>
            <a:r>
              <a:rPr lang="ko-KR" altLang="en-US" b="1" dirty="0"/>
              <a:t>테이블에 등록된</a:t>
            </a:r>
            <a:r>
              <a:rPr lang="en-US" altLang="ko-KR" b="1" dirty="0"/>
              <a:t>) </a:t>
            </a:r>
            <a:r>
              <a:rPr lang="ko-KR" altLang="en-US" b="1" dirty="0"/>
              <a:t>상품들의 이름을 함께 </a:t>
            </a:r>
            <a:endParaRPr lang="en-US" altLang="ko-KR" b="1" dirty="0"/>
          </a:p>
          <a:p>
            <a:r>
              <a:rPr lang="ko-KR" altLang="en-US" b="1" dirty="0"/>
              <a:t>출력해주세요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[ TB_PRD   =&gt; PRD_NAME (</a:t>
            </a:r>
            <a:r>
              <a:rPr lang="ko-KR" altLang="en-US" b="1" dirty="0"/>
              <a:t>상품이름</a:t>
            </a:r>
            <a:r>
              <a:rPr lang="en-US" altLang="ko-KR" b="1" dirty="0"/>
              <a:t>) </a:t>
            </a:r>
          </a:p>
          <a:p>
            <a:r>
              <a:rPr lang="en-US" altLang="ko-KR" b="1" dirty="0"/>
              <a:t>  TB_WISH =&gt; MEMBER_ID , PRD_ID (</a:t>
            </a:r>
            <a:r>
              <a:rPr lang="ko-KR" altLang="en-US" b="1" dirty="0"/>
              <a:t>상품</a:t>
            </a:r>
            <a:r>
              <a:rPr lang="en-US" altLang="ko-KR" b="1" dirty="0"/>
              <a:t>ID)  ]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C540D4-D84F-9778-17A9-15B23E78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6" y="3862506"/>
            <a:ext cx="4001058" cy="1752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3994C-ECD5-B1D3-7EF6-A4523CFEA2A0}"/>
              </a:ext>
            </a:extLst>
          </p:cNvPr>
          <p:cNvSpPr txBox="1"/>
          <p:nvPr/>
        </p:nvSpPr>
        <p:spPr>
          <a:xfrm>
            <a:off x="881093" y="3523952"/>
            <a:ext cx="3799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/>
              <a:t>출력 결과 </a:t>
            </a:r>
            <a:r>
              <a:rPr lang="en-US" altLang="ko-KR" sz="1600" b="1" dirty="0"/>
              <a:t>&gt;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24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답안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8C9BF-C93D-C0A6-0BA9-116FB3FFE0C7}"/>
              </a:ext>
            </a:extLst>
          </p:cNvPr>
          <p:cNvSpPr txBox="1"/>
          <p:nvPr/>
        </p:nvSpPr>
        <p:spPr>
          <a:xfrm>
            <a:off x="1435616" y="1395750"/>
            <a:ext cx="9320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TB_MEMBER_LIKE </a:t>
            </a:r>
            <a:r>
              <a:rPr lang="ko-KR" altLang="en-US" b="1" dirty="0"/>
              <a:t>테이블은 회원이 관심을 가지는 상품 타입을 저장한 테이블입니다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다음 중 회원</a:t>
            </a:r>
            <a:r>
              <a:rPr lang="en-US" altLang="ko-KR" b="1" dirty="0"/>
              <a:t>ID </a:t>
            </a:r>
            <a:r>
              <a:rPr lang="ko-KR" altLang="en-US" b="1" dirty="0"/>
              <a:t>가 </a:t>
            </a:r>
            <a:r>
              <a:rPr lang="en-US" altLang="ko-KR" b="1" dirty="0"/>
              <a:t>‘BBBBB’ </a:t>
            </a:r>
            <a:r>
              <a:rPr lang="ko-KR" altLang="en-US" b="1" dirty="0"/>
              <a:t>인 회원이 관심을 가지는 상품 타입을 출력하되 </a:t>
            </a:r>
            <a:endParaRPr lang="en-US" altLang="ko-KR" b="1" dirty="0"/>
          </a:p>
          <a:p>
            <a:r>
              <a:rPr lang="ko-KR" altLang="en-US" b="1" dirty="0"/>
              <a:t>조인을 이용하여 아래 컬럼들을 함께 출력해주세요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 =&gt; MEMBER_ID , MEMBER_NAME </a:t>
            </a:r>
            <a:r>
              <a:rPr lang="ko-KR" altLang="en-US" b="1" dirty="0"/>
              <a:t> </a:t>
            </a:r>
            <a:r>
              <a:rPr lang="en-US" altLang="ko-KR" b="1" dirty="0"/>
              <a:t>] </a:t>
            </a:r>
          </a:p>
          <a:p>
            <a:r>
              <a:rPr lang="en-US" altLang="ko-KR" b="1" dirty="0"/>
              <a:t>[ TB_MEMBER_LIKE =&gt; LIKE_PRD_TYPE (</a:t>
            </a:r>
            <a:r>
              <a:rPr lang="ko-KR" altLang="en-US" b="1" dirty="0"/>
              <a:t>선호상품타입</a:t>
            </a:r>
            <a:r>
              <a:rPr lang="en-US" altLang="ko-KR" b="1" dirty="0"/>
              <a:t>) , REG_DATE (</a:t>
            </a:r>
            <a:r>
              <a:rPr lang="ko-KR" altLang="en-US" b="1" dirty="0"/>
              <a:t>등록일시</a:t>
            </a:r>
            <a:r>
              <a:rPr lang="en-US" altLang="ko-KR" b="1" dirty="0"/>
              <a:t>) ]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24281-0BD8-D62F-E981-BE55C1EB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60" y="3485548"/>
            <a:ext cx="7611680" cy="2897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C2FE8-FDA0-761A-8EB9-C9116613180E}"/>
              </a:ext>
            </a:extLst>
          </p:cNvPr>
          <p:cNvSpPr txBox="1"/>
          <p:nvPr/>
        </p:nvSpPr>
        <p:spPr>
          <a:xfrm>
            <a:off x="1610670" y="3596524"/>
            <a:ext cx="56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답</a:t>
            </a:r>
            <a:r>
              <a:rPr lang="en-US" altLang="ko-KR" sz="2000" b="1" dirty="0">
                <a:highlight>
                  <a:srgbClr val="FFFF00"/>
                </a:highlight>
              </a:rPr>
              <a:t>)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6945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4A580F9-F543-80E4-F353-55A52C0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답안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B3F94-9D01-A492-B973-7FF5818FE62D}"/>
              </a:ext>
            </a:extLst>
          </p:cNvPr>
          <p:cNvSpPr txBox="1"/>
          <p:nvPr/>
        </p:nvSpPr>
        <p:spPr>
          <a:xfrm>
            <a:off x="881093" y="1359464"/>
            <a:ext cx="10429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TB_MEMBER</a:t>
            </a:r>
            <a:r>
              <a:rPr lang="ko-KR" altLang="en-US" b="1" dirty="0"/>
              <a:t> 테이블과 </a:t>
            </a:r>
            <a:r>
              <a:rPr lang="en-US" altLang="ko-KR" b="1" dirty="0"/>
              <a:t>TB_MEMBER_TEL </a:t>
            </a:r>
            <a:r>
              <a:rPr lang="ko-KR" altLang="en-US" b="1" dirty="0"/>
              <a:t>테이블을 </a:t>
            </a:r>
            <a:r>
              <a:rPr lang="en-US" altLang="ko-KR" b="1" dirty="0"/>
              <a:t>MEMBER_ID </a:t>
            </a:r>
            <a:r>
              <a:rPr lang="ko-KR" altLang="en-US" b="1" dirty="0"/>
              <a:t>컬럼으로 </a:t>
            </a:r>
            <a:r>
              <a:rPr lang="en-US" altLang="ko-KR" b="1" dirty="0"/>
              <a:t>“=“ </a:t>
            </a:r>
            <a:r>
              <a:rPr lang="ko-KR" altLang="en-US" b="1" dirty="0"/>
              <a:t>조인하려고 합니다</a:t>
            </a:r>
            <a:r>
              <a:rPr lang="en-US" altLang="ko-KR" b="1" dirty="0"/>
              <a:t>. </a:t>
            </a:r>
            <a:r>
              <a:rPr lang="ko-KR" altLang="en-US" b="1" dirty="0"/>
              <a:t>이 때</a:t>
            </a:r>
            <a:r>
              <a:rPr lang="en-US" altLang="ko-KR" b="1" dirty="0"/>
              <a:t>, </a:t>
            </a:r>
            <a:r>
              <a:rPr lang="ko-KR" altLang="en-US" b="1" dirty="0"/>
              <a:t>연락처를 가지고 있지 않은 회원들의 정보도 모두 출력될 수 있도록 </a:t>
            </a:r>
            <a:endParaRPr lang="en-US" altLang="ko-KR" b="1" dirty="0"/>
          </a:p>
          <a:p>
            <a:r>
              <a:rPr lang="ko-KR" altLang="en-US" b="1" dirty="0" err="1"/>
              <a:t>아우터</a:t>
            </a:r>
            <a:r>
              <a:rPr lang="ko-KR" altLang="en-US" b="1" dirty="0"/>
              <a:t> 조인을 이용하여 아래와 같은 결과를 출력해주세요</a:t>
            </a:r>
            <a:r>
              <a:rPr lang="en-US" altLang="ko-KR" b="1" dirty="0"/>
              <a:t>. (</a:t>
            </a:r>
            <a:r>
              <a:rPr lang="ko-KR" altLang="en-US" b="1" dirty="0"/>
              <a:t>힌트 </a:t>
            </a:r>
            <a:r>
              <a:rPr lang="en-US" altLang="ko-KR" b="1" dirty="0"/>
              <a:t>: </a:t>
            </a:r>
            <a:r>
              <a:rPr lang="ko-KR" altLang="en-US" b="1" dirty="0"/>
              <a:t>기준테이블은 </a:t>
            </a:r>
            <a:r>
              <a:rPr lang="en-US" altLang="ko-KR" b="1" dirty="0"/>
              <a:t>TB_MEMBER)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=&gt; MEMBER_ID , MEMBER_NAME , GRADE_CD ] </a:t>
            </a:r>
          </a:p>
          <a:p>
            <a:r>
              <a:rPr lang="en-US" altLang="ko-KR" b="1" dirty="0"/>
              <a:t>[ TB_MEMBER_TEL =&gt; TEL_NO ] </a:t>
            </a:r>
          </a:p>
          <a:p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F5681-E4BD-FA11-34C7-C15B423F9DF5}"/>
              </a:ext>
            </a:extLst>
          </p:cNvPr>
          <p:cNvSpPr txBox="1"/>
          <p:nvPr/>
        </p:nvSpPr>
        <p:spPr>
          <a:xfrm>
            <a:off x="1197438" y="3596524"/>
            <a:ext cx="56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답</a:t>
            </a:r>
            <a:r>
              <a:rPr lang="en-US" altLang="ko-KR" sz="2000" b="1" dirty="0">
                <a:highlight>
                  <a:srgbClr val="FFFF00"/>
                </a:highlight>
              </a:rPr>
              <a:t>)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86574-D809-8644-7A88-78C8CDEE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6" y="3596524"/>
            <a:ext cx="8551166" cy="26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61F39AC-F57A-4EAE-142D-26047B59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4" y="78940"/>
            <a:ext cx="5716163" cy="870362"/>
          </a:xfrm>
        </p:spPr>
        <p:txBody>
          <a:bodyPr/>
          <a:lstStyle/>
          <a:p>
            <a:r>
              <a:rPr lang="ko-KR" altLang="en-US" dirty="0"/>
              <a:t>답안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0D6C3-2133-3922-8291-559F5DF8F6FC}"/>
              </a:ext>
            </a:extLst>
          </p:cNvPr>
          <p:cNvSpPr txBox="1"/>
          <p:nvPr/>
        </p:nvSpPr>
        <p:spPr>
          <a:xfrm>
            <a:off x="881093" y="1359464"/>
            <a:ext cx="10429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번 문제에서 작성한 쿼리를 이용하여 추가로 일반 조건을 작성하려고 합니다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이번에는 </a:t>
            </a:r>
            <a:r>
              <a:rPr lang="en-US" altLang="ko-KR" b="1" dirty="0"/>
              <a:t>TEL_NO </a:t>
            </a:r>
            <a:r>
              <a:rPr lang="ko-KR" altLang="en-US" b="1" dirty="0"/>
              <a:t>정보가 없는 직원들의 정보만 아래와 같이 출력되도록 작성해주세요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힌트 </a:t>
            </a:r>
            <a:r>
              <a:rPr lang="en-US" altLang="ko-KR" b="1" dirty="0"/>
              <a:t>: IS NULL / IS NOT NULL )  </a:t>
            </a:r>
          </a:p>
          <a:p>
            <a:endParaRPr lang="en-US" altLang="ko-KR" b="1" dirty="0"/>
          </a:p>
          <a:p>
            <a:r>
              <a:rPr lang="en-US" altLang="ko-KR" b="1" dirty="0"/>
              <a:t>[ TB_MEMBER       =&gt; MEMBER_ID , MEMBER_NAME , GRADE_CD ] </a:t>
            </a:r>
          </a:p>
          <a:p>
            <a:r>
              <a:rPr lang="en-US" altLang="ko-KR" b="1" dirty="0"/>
              <a:t>[ TB_MEMBER_TEL =&gt; TEL_NO ] </a:t>
            </a:r>
          </a:p>
          <a:p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31527-1DDE-41AA-AABC-41A772536BEB}"/>
              </a:ext>
            </a:extLst>
          </p:cNvPr>
          <p:cNvSpPr txBox="1"/>
          <p:nvPr/>
        </p:nvSpPr>
        <p:spPr>
          <a:xfrm>
            <a:off x="1197438" y="3596524"/>
            <a:ext cx="56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답</a:t>
            </a:r>
            <a:r>
              <a:rPr lang="en-US" altLang="ko-KR" sz="2000" b="1" dirty="0">
                <a:highlight>
                  <a:srgbClr val="FFFF00"/>
                </a:highlight>
              </a:rPr>
              <a:t>)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0CBE1-99A1-6EF6-307C-901D4A8F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14" y="3535448"/>
            <a:ext cx="7996906" cy="29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1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7ADAB-F23B-851E-48BF-8D2E5549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98" y="3429000"/>
            <a:ext cx="6212336" cy="302764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61AF43C-22C5-1F1F-DBCA-9EEAAC412D30}"/>
              </a:ext>
            </a:extLst>
          </p:cNvPr>
          <p:cNvSpPr txBox="1">
            <a:spLocks/>
          </p:cNvSpPr>
          <p:nvPr/>
        </p:nvSpPr>
        <p:spPr>
          <a:xfrm>
            <a:off x="133204" y="78940"/>
            <a:ext cx="5716163" cy="87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답안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6DE11-CA74-6703-FCB5-2AE07372AAC2}"/>
              </a:ext>
            </a:extLst>
          </p:cNvPr>
          <p:cNvSpPr txBox="1"/>
          <p:nvPr/>
        </p:nvSpPr>
        <p:spPr>
          <a:xfrm>
            <a:off x="497185" y="827509"/>
            <a:ext cx="787201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이번에는 테이블 </a:t>
            </a:r>
            <a:r>
              <a:rPr lang="en-US" altLang="ko-KR" sz="1050" b="1" dirty="0"/>
              <a:t>3</a:t>
            </a:r>
            <a:r>
              <a:rPr lang="ko-KR" altLang="en-US" sz="1050" b="1" dirty="0"/>
              <a:t>개를 조인해보겠습니다</a:t>
            </a:r>
            <a:r>
              <a:rPr lang="en-US" altLang="ko-KR" sz="1050" b="1" dirty="0"/>
              <a:t>. </a:t>
            </a:r>
          </a:p>
          <a:p>
            <a:r>
              <a:rPr lang="en-US" altLang="ko-KR" sz="1050" b="1" dirty="0"/>
              <a:t>TB_ORDER , TB_MEMBER , TB_PRD </a:t>
            </a:r>
            <a:r>
              <a:rPr lang="ko-KR" altLang="en-US" sz="1050" b="1" dirty="0"/>
              <a:t>테이블을 조인하되 각각 조인할 컬럼은 아래와 같습니다</a:t>
            </a:r>
            <a:r>
              <a:rPr lang="en-US" altLang="ko-KR" sz="1050" b="1" dirty="0"/>
              <a:t>. 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TB_ORDER </a:t>
            </a:r>
            <a:r>
              <a:rPr lang="ko-KR" altLang="en-US" sz="1050" b="1" dirty="0"/>
              <a:t>와 </a:t>
            </a:r>
            <a:r>
              <a:rPr lang="en-US" altLang="ko-KR" sz="1050" b="1" dirty="0"/>
              <a:t>TB_PRD </a:t>
            </a:r>
            <a:r>
              <a:rPr lang="ko-KR" altLang="en-US" sz="1050" b="1" dirty="0"/>
              <a:t>사이에는 </a:t>
            </a:r>
            <a:r>
              <a:rPr lang="en-US" altLang="ko-KR" sz="1050" b="1" dirty="0"/>
              <a:t>PRD_ID </a:t>
            </a:r>
            <a:r>
              <a:rPr lang="ko-KR" altLang="en-US" sz="1050" b="1" dirty="0"/>
              <a:t>를 기준으로 조인 조건 작성 </a:t>
            </a:r>
            <a:endParaRPr lang="en-US" altLang="ko-KR" sz="1050" b="1" dirty="0"/>
          </a:p>
          <a:p>
            <a:r>
              <a:rPr lang="en-US" altLang="ko-KR" sz="1050" b="1" dirty="0"/>
              <a:t>TB_ORDER </a:t>
            </a:r>
            <a:r>
              <a:rPr lang="ko-KR" altLang="en-US" sz="1050" b="1" dirty="0"/>
              <a:t>와 </a:t>
            </a:r>
            <a:r>
              <a:rPr lang="en-US" altLang="ko-KR" sz="1050" b="1" dirty="0"/>
              <a:t>TB_MEMBER </a:t>
            </a:r>
            <a:r>
              <a:rPr lang="ko-KR" altLang="en-US" sz="1050" b="1" dirty="0"/>
              <a:t>사이에는 </a:t>
            </a:r>
            <a:r>
              <a:rPr lang="en-US" altLang="ko-KR" sz="1050" b="1" dirty="0"/>
              <a:t>MEMBER_ID </a:t>
            </a:r>
            <a:r>
              <a:rPr lang="ko-KR" altLang="en-US" sz="1050" b="1" dirty="0"/>
              <a:t>를 기준으로 조인 조건 작성 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이 때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추가적인 일반조건으로 </a:t>
            </a:r>
            <a:r>
              <a:rPr lang="en-US" altLang="ko-KR" sz="1050" b="1" dirty="0"/>
              <a:t>MEMBER_ID </a:t>
            </a:r>
            <a:r>
              <a:rPr lang="ko-KR" altLang="en-US" sz="1050" b="1" dirty="0"/>
              <a:t>가 </a:t>
            </a:r>
            <a:r>
              <a:rPr lang="en-US" altLang="ko-KR" sz="1050" b="1" dirty="0"/>
              <a:t>‘AAAAA’ </a:t>
            </a:r>
            <a:r>
              <a:rPr lang="ko-KR" altLang="en-US" sz="1050" b="1" dirty="0"/>
              <a:t>인 대상만 출력하도록 해주세요</a:t>
            </a:r>
            <a:r>
              <a:rPr lang="en-US" altLang="ko-KR" sz="1050" b="1" dirty="0"/>
              <a:t>. 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[ TB_ORDER    =&gt; ORDER_NO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주문번호</a:t>
            </a:r>
            <a:r>
              <a:rPr lang="en-US" altLang="ko-KR" sz="1050" b="1" dirty="0"/>
              <a:t>) , ORDER_DATE (</a:t>
            </a:r>
            <a:r>
              <a:rPr lang="ko-KR" altLang="en-US" sz="1050" b="1" dirty="0"/>
              <a:t>주문일시</a:t>
            </a:r>
            <a:r>
              <a:rPr lang="en-US" altLang="ko-KR" sz="1050" b="1" dirty="0"/>
              <a:t>)</a:t>
            </a:r>
          </a:p>
          <a:p>
            <a:r>
              <a:rPr lang="en-US" altLang="ko-KR" sz="1050" b="1" dirty="0"/>
              <a:t>  TB_MEMBER =&gt; MEMBER_ID , MEMBER_NAME </a:t>
            </a:r>
          </a:p>
          <a:p>
            <a:r>
              <a:rPr lang="en-US" altLang="ko-KR" sz="1050" b="1" dirty="0"/>
              <a:t>  TB_PRD        =&gt; PRD_ID (</a:t>
            </a:r>
            <a:r>
              <a:rPr lang="ko-KR" altLang="en-US" sz="1050" b="1" dirty="0"/>
              <a:t>상품</a:t>
            </a:r>
            <a:r>
              <a:rPr lang="en-US" altLang="ko-KR" sz="1050" b="1" dirty="0"/>
              <a:t>ID) , PRD_NAME (</a:t>
            </a:r>
            <a:r>
              <a:rPr lang="ko-KR" altLang="en-US" sz="1050" b="1" dirty="0"/>
              <a:t>상품이름</a:t>
            </a:r>
            <a:r>
              <a:rPr lang="en-US" altLang="ko-KR" sz="1050" b="1" dirty="0"/>
              <a:t>) ]</a:t>
            </a:r>
            <a:r>
              <a:rPr lang="ko-KR" altLang="en-US" sz="1050" b="1" dirty="0"/>
              <a:t> </a:t>
            </a:r>
            <a:endParaRPr lang="en-US" altLang="ko-KR" sz="1050" b="1" dirty="0"/>
          </a:p>
          <a:p>
            <a:endParaRPr lang="en-US" altLang="ko-KR" sz="105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FF0000"/>
                </a:solidFill>
              </a:rPr>
              <a:t>이 문항은 회원</a:t>
            </a:r>
            <a:r>
              <a:rPr lang="en-US" altLang="ko-KR" sz="800" b="1" dirty="0">
                <a:solidFill>
                  <a:srgbClr val="FF0000"/>
                </a:solidFill>
              </a:rPr>
              <a:t>ID </a:t>
            </a:r>
            <a:r>
              <a:rPr lang="ko-KR" altLang="en-US" sz="800" b="1" dirty="0">
                <a:solidFill>
                  <a:srgbClr val="FF0000"/>
                </a:solidFill>
              </a:rPr>
              <a:t>가 </a:t>
            </a:r>
            <a:r>
              <a:rPr lang="en-US" altLang="ko-KR" sz="800" b="1" dirty="0">
                <a:solidFill>
                  <a:srgbClr val="FF0000"/>
                </a:solidFill>
              </a:rPr>
              <a:t>‘AAAAA’ </a:t>
            </a:r>
            <a:r>
              <a:rPr lang="ko-KR" altLang="en-US" sz="800" b="1" dirty="0">
                <a:solidFill>
                  <a:srgbClr val="FF0000"/>
                </a:solidFill>
              </a:rPr>
              <a:t>인 회원의 정보 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</a:rPr>
              <a:t>상품 정보 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</a:rPr>
              <a:t>회원이 무슨 상품을 언제 주문했는지 등의 복합적인 쿼리를 작성해보는 문항입니다</a:t>
            </a:r>
            <a:r>
              <a:rPr lang="en-US" altLang="ko-KR" sz="8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509A8-8997-A397-6A27-611EFE1B95B7}"/>
              </a:ext>
            </a:extLst>
          </p:cNvPr>
          <p:cNvSpPr txBox="1"/>
          <p:nvPr/>
        </p:nvSpPr>
        <p:spPr>
          <a:xfrm>
            <a:off x="2106261" y="3484292"/>
            <a:ext cx="56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답</a:t>
            </a:r>
            <a:r>
              <a:rPr lang="en-US" altLang="ko-KR" sz="2000" b="1" dirty="0">
                <a:highlight>
                  <a:srgbClr val="FFFF00"/>
                </a:highlight>
              </a:rPr>
              <a:t>)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0545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B0E1B27-0960-67AE-72F2-AA195DD446B9}"/>
              </a:ext>
            </a:extLst>
          </p:cNvPr>
          <p:cNvSpPr txBox="1">
            <a:spLocks/>
          </p:cNvSpPr>
          <p:nvPr/>
        </p:nvSpPr>
        <p:spPr>
          <a:xfrm>
            <a:off x="133204" y="78940"/>
            <a:ext cx="5716163" cy="87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답안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10D5-2948-B3BF-E888-4AAEDEB10816}"/>
              </a:ext>
            </a:extLst>
          </p:cNvPr>
          <p:cNvSpPr txBox="1"/>
          <p:nvPr/>
        </p:nvSpPr>
        <p:spPr>
          <a:xfrm>
            <a:off x="881093" y="1359464"/>
            <a:ext cx="10429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TB_WISH </a:t>
            </a:r>
            <a:r>
              <a:rPr lang="ko-KR" altLang="en-US" b="1" dirty="0"/>
              <a:t>테이블은 사용자가 구매하고 싶어하는 상품을 </a:t>
            </a:r>
            <a:r>
              <a:rPr lang="ko-KR" altLang="en-US" b="1" dirty="0" err="1"/>
              <a:t>저장해놓은</a:t>
            </a:r>
            <a:r>
              <a:rPr lang="ko-KR" altLang="en-US" b="1" dirty="0"/>
              <a:t> 위시리스트</a:t>
            </a:r>
            <a:r>
              <a:rPr lang="en-US" altLang="ko-KR" b="1" dirty="0"/>
              <a:t>(</a:t>
            </a:r>
            <a:r>
              <a:rPr lang="ko-KR" altLang="en-US" b="1" dirty="0" err="1"/>
              <a:t>찜목록</a:t>
            </a:r>
            <a:r>
              <a:rPr lang="en-US" altLang="ko-KR" b="1" dirty="0"/>
              <a:t>) </a:t>
            </a:r>
            <a:r>
              <a:rPr lang="ko-KR" altLang="en-US" b="1" dirty="0"/>
              <a:t>입니다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다음 중 회원 </a:t>
            </a:r>
            <a:r>
              <a:rPr lang="en-US" altLang="ko-KR" b="1" dirty="0"/>
              <a:t>‘AAAAA’ </a:t>
            </a:r>
            <a:r>
              <a:rPr lang="ko-KR" altLang="en-US" b="1" dirty="0"/>
              <a:t>가 찜목록에 추가한 </a:t>
            </a:r>
            <a:r>
              <a:rPr lang="en-US" altLang="ko-KR" b="1" dirty="0"/>
              <a:t>(TB_WISH </a:t>
            </a:r>
            <a:r>
              <a:rPr lang="ko-KR" altLang="en-US" b="1" dirty="0"/>
              <a:t>테이블에 등록된</a:t>
            </a:r>
            <a:r>
              <a:rPr lang="en-US" altLang="ko-KR" b="1" dirty="0"/>
              <a:t>) </a:t>
            </a:r>
            <a:r>
              <a:rPr lang="ko-KR" altLang="en-US" b="1" dirty="0"/>
              <a:t>상품들의 이름을 함께 </a:t>
            </a:r>
            <a:endParaRPr lang="en-US" altLang="ko-KR" b="1" dirty="0"/>
          </a:p>
          <a:p>
            <a:r>
              <a:rPr lang="ko-KR" altLang="en-US" b="1" dirty="0"/>
              <a:t>출력해주세요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en-US" altLang="ko-KR" b="1" dirty="0"/>
              <a:t>[ TB_PRD   =&gt; PRD_NAME (</a:t>
            </a:r>
            <a:r>
              <a:rPr lang="ko-KR" altLang="en-US" b="1" dirty="0"/>
              <a:t>상품이름</a:t>
            </a:r>
            <a:r>
              <a:rPr lang="en-US" altLang="ko-KR" b="1" dirty="0"/>
              <a:t>) </a:t>
            </a:r>
          </a:p>
          <a:p>
            <a:r>
              <a:rPr lang="en-US" altLang="ko-KR" b="1" dirty="0"/>
              <a:t>  TB_WISH =&gt; MEMBER_ID , PRD_ID (</a:t>
            </a:r>
            <a:r>
              <a:rPr lang="ko-KR" altLang="en-US" b="1" dirty="0"/>
              <a:t>상품</a:t>
            </a:r>
            <a:r>
              <a:rPr lang="en-US" altLang="ko-KR" b="1" dirty="0"/>
              <a:t>ID)  ]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2F1BCA-8551-01D1-AB9C-93DDEF6F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81" y="3359198"/>
            <a:ext cx="7538035" cy="2970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B9C79-1285-35D3-6374-463E8F083CA0}"/>
              </a:ext>
            </a:extLst>
          </p:cNvPr>
          <p:cNvSpPr txBox="1"/>
          <p:nvPr/>
        </p:nvSpPr>
        <p:spPr>
          <a:xfrm>
            <a:off x="1708391" y="3454150"/>
            <a:ext cx="56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답</a:t>
            </a:r>
            <a:r>
              <a:rPr lang="en-US" altLang="ko-KR" sz="2000" b="1" dirty="0">
                <a:highlight>
                  <a:srgbClr val="FFFF00"/>
                </a:highlight>
              </a:rPr>
              <a:t>)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1705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17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테이블과 스키마의 관계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1039026" y="1380869"/>
            <a:ext cx="896055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현재 접속한 계정을 기준으로 </a:t>
            </a:r>
            <a:r>
              <a:rPr lang="ko-KR" altLang="en-US" sz="2800" b="1" dirty="0">
                <a:highlight>
                  <a:srgbClr val="FFFF00"/>
                </a:highlight>
              </a:rPr>
              <a:t>스키마를 생략</a:t>
            </a:r>
            <a:r>
              <a:rPr lang="ko-KR" altLang="en-US" sz="2800" b="1" dirty="0"/>
              <a:t>해줍니다</a:t>
            </a:r>
            <a:r>
              <a:rPr lang="en-US" altLang="ko-KR" sz="2800" b="1" dirty="0"/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E605C5-B1F6-920F-B4EC-EBCC88738010}"/>
              </a:ext>
            </a:extLst>
          </p:cNvPr>
          <p:cNvCxnSpPr>
            <a:cxnSpLocks/>
          </p:cNvCxnSpPr>
          <p:nvPr/>
        </p:nvCxnSpPr>
        <p:spPr>
          <a:xfrm>
            <a:off x="2466109" y="3364348"/>
            <a:ext cx="1179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70D09B-CDD8-B26A-F9DA-A9A6749455EE}"/>
              </a:ext>
            </a:extLst>
          </p:cNvPr>
          <p:cNvCxnSpPr>
            <a:cxnSpLocks/>
          </p:cNvCxnSpPr>
          <p:nvPr/>
        </p:nvCxnSpPr>
        <p:spPr>
          <a:xfrm>
            <a:off x="2466109" y="3831863"/>
            <a:ext cx="1179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998982-1201-135D-3C77-492D7900247D}"/>
              </a:ext>
            </a:extLst>
          </p:cNvPr>
          <p:cNvCxnSpPr>
            <a:cxnSpLocks/>
          </p:cNvCxnSpPr>
          <p:nvPr/>
        </p:nvCxnSpPr>
        <p:spPr>
          <a:xfrm>
            <a:off x="2466109" y="4303247"/>
            <a:ext cx="1179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AB9E7-672D-E9EB-9BA0-6724EA84DED3}"/>
              </a:ext>
            </a:extLst>
          </p:cNvPr>
          <p:cNvCxnSpPr>
            <a:cxnSpLocks/>
          </p:cNvCxnSpPr>
          <p:nvPr/>
        </p:nvCxnSpPr>
        <p:spPr>
          <a:xfrm>
            <a:off x="2466109" y="4719147"/>
            <a:ext cx="12152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CB354B-64D7-91B8-7053-B04AA9D8C686}"/>
              </a:ext>
            </a:extLst>
          </p:cNvPr>
          <p:cNvCxnSpPr>
            <a:cxnSpLocks/>
          </p:cNvCxnSpPr>
          <p:nvPr/>
        </p:nvCxnSpPr>
        <p:spPr>
          <a:xfrm>
            <a:off x="2466109" y="5204057"/>
            <a:ext cx="11677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3109C8E-1935-5C73-BB86-9F4C5A2F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04" y="2488467"/>
            <a:ext cx="10777019" cy="34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55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혼란스러운 사람 윤곽선">
            <a:extLst>
              <a:ext uri="{FF2B5EF4-FFF2-40B4-BE49-F238E27FC236}">
                <a16:creationId xmlns:a16="http://schemas.microsoft.com/office/drawing/2014/main" id="{B79710C2-C562-4172-0A3D-549CDA422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3722" y="5171093"/>
            <a:ext cx="1300206" cy="1300206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A1AB00D-52DD-8F75-A94E-9B1411C3519B}"/>
              </a:ext>
            </a:extLst>
          </p:cNvPr>
          <p:cNvSpPr/>
          <p:nvPr/>
        </p:nvSpPr>
        <p:spPr>
          <a:xfrm>
            <a:off x="4226698" y="4145831"/>
            <a:ext cx="4674806" cy="789178"/>
          </a:xfrm>
          <a:prstGeom prst="wedgeRectCallout">
            <a:avLst>
              <a:gd name="adj1" fmla="val -35768"/>
              <a:gd name="adj2" fmla="val 884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그럼 다른 데이터베이스에서는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어떻게</a:t>
            </a:r>
            <a:r>
              <a:rPr lang="ko-KR" altLang="en-US" sz="2400" b="1" dirty="0">
                <a:solidFill>
                  <a:schemeClr val="tx1"/>
                </a:solidFill>
              </a:rPr>
              <a:t> 조인할까요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D5EC3-8239-31D4-3FE8-9076B6903E07}"/>
              </a:ext>
            </a:extLst>
          </p:cNvPr>
          <p:cNvSpPr txBox="1"/>
          <p:nvPr/>
        </p:nvSpPr>
        <p:spPr>
          <a:xfrm>
            <a:off x="910485" y="1272128"/>
            <a:ext cx="9794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1. (+) </a:t>
            </a:r>
            <a:r>
              <a:rPr lang="ko-KR" altLang="en-US" b="1" dirty="0"/>
              <a:t>기호는 </a:t>
            </a:r>
            <a:r>
              <a:rPr lang="en-US" altLang="ko-KR" b="1" dirty="0"/>
              <a:t>OUTER JOIN </a:t>
            </a:r>
            <a:r>
              <a:rPr lang="ko-KR" altLang="en-US" b="1" dirty="0"/>
              <a:t>을 의미합니다</a:t>
            </a:r>
            <a:r>
              <a:rPr lang="en-US" altLang="ko-KR" b="1" dirty="0"/>
              <a:t>. </a:t>
            </a:r>
            <a:r>
              <a:rPr lang="ko-KR" altLang="en-US" b="1" dirty="0"/>
              <a:t>기호가 따로 없으면 </a:t>
            </a:r>
            <a:r>
              <a:rPr lang="en-US" altLang="ko-KR" b="1" dirty="0"/>
              <a:t>INNER JOIN </a:t>
            </a:r>
            <a:r>
              <a:rPr lang="ko-KR" altLang="en-US" b="1" dirty="0"/>
              <a:t>입니다</a:t>
            </a:r>
            <a:r>
              <a:rPr lang="en-US" altLang="ko-KR" b="1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BFC9C-F84A-994D-128F-58D517F97CEA}"/>
              </a:ext>
            </a:extLst>
          </p:cNvPr>
          <p:cNvSpPr txBox="1"/>
          <p:nvPr/>
        </p:nvSpPr>
        <p:spPr>
          <a:xfrm>
            <a:off x="916924" y="1919851"/>
            <a:ext cx="1006296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2. </a:t>
            </a:r>
            <a:r>
              <a:rPr lang="ko-KR" altLang="en-US" b="1" dirty="0"/>
              <a:t>조인조건에서 </a:t>
            </a:r>
            <a:r>
              <a:rPr lang="en-US" altLang="ko-KR" b="1" dirty="0"/>
              <a:t>(+) </a:t>
            </a:r>
            <a:r>
              <a:rPr lang="ko-KR" altLang="en-US" b="1" dirty="0"/>
              <a:t>기호가 붙어있는 쪽의 반대 테이블을 기준으로 합니다</a:t>
            </a:r>
            <a:r>
              <a:rPr lang="en-US" altLang="ko-KR" b="1" dirty="0"/>
              <a:t>.</a:t>
            </a:r>
          </a:p>
          <a:p>
            <a:pPr algn="l">
              <a:spcAft>
                <a:spcPts val="600"/>
              </a:spcAft>
            </a:pPr>
            <a:r>
              <a:rPr lang="en-US" altLang="ko-KR" b="1" dirty="0"/>
              <a:t>   </a:t>
            </a:r>
            <a:r>
              <a:rPr lang="ko-KR" altLang="en-US" b="1" dirty="0"/>
              <a:t>위의 예시에서는 </a:t>
            </a:r>
            <a:r>
              <a:rPr lang="en-US" altLang="ko-KR" b="1" dirty="0"/>
              <a:t>B.</a:t>
            </a:r>
            <a:r>
              <a:rPr lang="ko-KR" altLang="en-US" b="1" dirty="0"/>
              <a:t>회원</a:t>
            </a:r>
            <a:r>
              <a:rPr lang="en-US" altLang="ko-KR" b="1" dirty="0"/>
              <a:t>ID </a:t>
            </a:r>
            <a:r>
              <a:rPr lang="ko-KR" altLang="en-US" b="1" dirty="0"/>
              <a:t>조건의 반대인 </a:t>
            </a:r>
            <a:r>
              <a:rPr lang="en-US" altLang="ko-KR" b="1" dirty="0"/>
              <a:t>A.</a:t>
            </a:r>
            <a:r>
              <a:rPr lang="ko-KR" altLang="en-US" b="1" dirty="0"/>
              <a:t>회원</a:t>
            </a:r>
            <a:r>
              <a:rPr lang="en-US" altLang="ko-KR" b="1" dirty="0"/>
              <a:t>ID </a:t>
            </a:r>
            <a:r>
              <a:rPr lang="ko-KR" altLang="en-US" b="1" dirty="0"/>
              <a:t>즉</a:t>
            </a:r>
            <a:r>
              <a:rPr lang="en-US" altLang="ko-KR" b="1" dirty="0"/>
              <a:t>, A (</a:t>
            </a:r>
            <a:r>
              <a:rPr lang="ko-KR" altLang="en-US" b="1" dirty="0"/>
              <a:t>회원</a:t>
            </a:r>
            <a:r>
              <a:rPr lang="en-US" altLang="ko-KR" b="1" dirty="0"/>
              <a:t>) </a:t>
            </a:r>
            <a:r>
              <a:rPr lang="ko-KR" altLang="en-US" b="1" dirty="0"/>
              <a:t>테이블을 기준으로 합니다</a:t>
            </a:r>
            <a:r>
              <a:rPr lang="en-US" altLang="ko-KR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ADD98-1AD0-50CB-65F9-6C5252948A95}"/>
              </a:ext>
            </a:extLst>
          </p:cNvPr>
          <p:cNvSpPr txBox="1"/>
          <p:nvPr/>
        </p:nvSpPr>
        <p:spPr>
          <a:xfrm>
            <a:off x="910485" y="2957820"/>
            <a:ext cx="10643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800" b="1" dirty="0"/>
              <a:t>3. </a:t>
            </a:r>
            <a:r>
              <a:rPr lang="en-US" altLang="ko-KR" sz="2800" b="1" dirty="0">
                <a:highlight>
                  <a:srgbClr val="FFFF00"/>
                </a:highlight>
              </a:rPr>
              <a:t>(+) </a:t>
            </a:r>
            <a:r>
              <a:rPr lang="ko-KR" altLang="en-US" sz="2800" b="1" dirty="0">
                <a:highlight>
                  <a:srgbClr val="FFFF00"/>
                </a:highlight>
              </a:rPr>
              <a:t>기호는 오라클 데이터베이스에서만 사용</a:t>
            </a:r>
            <a:r>
              <a:rPr lang="ko-KR" altLang="en-US" sz="2800" b="1" dirty="0"/>
              <a:t>하는 방식입니다</a:t>
            </a:r>
            <a:r>
              <a:rPr lang="en-US" altLang="ko-KR" sz="2800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748C7-6B96-2A09-E7C1-1F3675790BA5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4042169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56846-F58D-5652-CE87-91AABE233109}"/>
              </a:ext>
            </a:extLst>
          </p:cNvPr>
          <p:cNvSpPr txBox="1"/>
          <p:nvPr/>
        </p:nvSpPr>
        <p:spPr>
          <a:xfrm>
            <a:off x="1062034" y="658704"/>
            <a:ext cx="892935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ko-KR" sz="2800" b="1" dirty="0"/>
              <a:t>ANSI</a:t>
            </a:r>
            <a:r>
              <a:rPr lang="en-US" altLang="ko-KR" b="1" dirty="0"/>
              <a:t>(</a:t>
            </a:r>
            <a:r>
              <a:rPr lang="ko-KR" altLang="en-US" b="1" dirty="0"/>
              <a:t>미국국립표준협회</a:t>
            </a:r>
            <a:r>
              <a:rPr lang="en-US" altLang="ko-KR" b="1" dirty="0"/>
              <a:t>)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조인은</a:t>
            </a:r>
            <a:endParaRPr lang="en-US" altLang="ko-KR" sz="2800" b="1" dirty="0"/>
          </a:p>
          <a:p>
            <a:pPr algn="l">
              <a:spcAft>
                <a:spcPts val="600"/>
              </a:spcAft>
            </a:pPr>
            <a:r>
              <a:rPr lang="ko-KR" altLang="en-US" sz="2800" b="1" dirty="0">
                <a:highlight>
                  <a:srgbClr val="FFFF00"/>
                </a:highlight>
              </a:rPr>
              <a:t>모든 </a:t>
            </a:r>
            <a:r>
              <a:rPr lang="en-US" altLang="ko-KR" sz="2800" b="1" dirty="0">
                <a:highlight>
                  <a:srgbClr val="FFFF00"/>
                </a:highlight>
              </a:rPr>
              <a:t>DBMS </a:t>
            </a:r>
            <a:r>
              <a:rPr lang="ko-KR" altLang="en-US" sz="2800" b="1" dirty="0">
                <a:highlight>
                  <a:srgbClr val="FFFF00"/>
                </a:highlight>
              </a:rPr>
              <a:t>에서 사용가능</a:t>
            </a:r>
            <a:r>
              <a:rPr lang="ko-KR" altLang="en-US" sz="2800" b="1" dirty="0"/>
              <a:t>한 조인 문법입니다</a:t>
            </a:r>
            <a:r>
              <a:rPr lang="en-US" altLang="ko-KR" sz="2800" b="1" dirty="0"/>
              <a:t>. </a:t>
            </a:r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E808DD23-FACE-FEFE-B24A-50326F2D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45" y="4620819"/>
            <a:ext cx="1670153" cy="1670153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EF9C76A-7CFA-67C9-1137-A169D8E2558A}"/>
              </a:ext>
            </a:extLst>
          </p:cNvPr>
          <p:cNvSpPr/>
          <p:nvPr/>
        </p:nvSpPr>
        <p:spPr>
          <a:xfrm>
            <a:off x="1062034" y="2812498"/>
            <a:ext cx="3117854" cy="1394487"/>
          </a:xfrm>
          <a:prstGeom prst="wedgeRectCallout">
            <a:avLst>
              <a:gd name="adj1" fmla="val -44149"/>
              <a:gd name="adj2" fmla="val 822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ANSI </a:t>
            </a:r>
            <a:r>
              <a:rPr lang="ko-KR" altLang="en-US" b="1" dirty="0">
                <a:solidFill>
                  <a:schemeClr val="tx1"/>
                </a:solidFill>
              </a:rPr>
              <a:t>방식은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어디서든 사용가능해서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 방식을 권장합니다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912638-E518-8FB5-301E-6D423F40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975" y="2324391"/>
            <a:ext cx="7574292" cy="41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6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FF01D2-03B7-140F-16C1-2D1B99F3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47" y="1837304"/>
            <a:ext cx="6038083" cy="1591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B020C2-5F49-868C-688A-82637054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0" y="2080542"/>
            <a:ext cx="4731819" cy="1712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</a:t>
            </a:r>
            <a:endParaRPr lang="en-US" altLang="ko-KR" sz="1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4189F-D581-9162-F734-C93B1D139490}"/>
              </a:ext>
            </a:extLst>
          </p:cNvPr>
          <p:cNvSpPr txBox="1"/>
          <p:nvPr/>
        </p:nvSpPr>
        <p:spPr>
          <a:xfrm>
            <a:off x="3154712" y="762911"/>
            <a:ext cx="5882576" cy="58477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3200" b="1" dirty="0"/>
              <a:t>오라클 조인과 </a:t>
            </a:r>
            <a:r>
              <a:rPr lang="en-US" altLang="ko-KR" sz="3200" b="1" dirty="0"/>
              <a:t>ANSI</a:t>
            </a:r>
            <a:r>
              <a:rPr lang="ko-KR" altLang="en-US" sz="3200" b="1" dirty="0"/>
              <a:t>의 차이점</a:t>
            </a:r>
            <a:endParaRPr lang="en-US" altLang="ko-KR" sz="32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E1536F-A7C7-841E-F521-C8B05DDAA267}"/>
              </a:ext>
            </a:extLst>
          </p:cNvPr>
          <p:cNvSpPr/>
          <p:nvPr/>
        </p:nvSpPr>
        <p:spPr>
          <a:xfrm>
            <a:off x="4621349" y="3087001"/>
            <a:ext cx="383421" cy="341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D73EC-4A3D-1CF9-C60A-961767E5AB38}"/>
              </a:ext>
            </a:extLst>
          </p:cNvPr>
          <p:cNvSpPr txBox="1"/>
          <p:nvPr/>
        </p:nvSpPr>
        <p:spPr>
          <a:xfrm>
            <a:off x="331570" y="4090002"/>
            <a:ext cx="5364926" cy="163121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/>
              <a:t>WHERE </a:t>
            </a:r>
            <a:r>
              <a:rPr lang="ko-KR" altLang="en-US" sz="1600" b="1" dirty="0"/>
              <a:t>부분에 조인조건을 사용합니다</a:t>
            </a:r>
            <a:r>
              <a:rPr lang="en-US" altLang="ko-KR" sz="1600" b="1" dirty="0"/>
              <a:t>. </a:t>
            </a:r>
          </a:p>
          <a:p>
            <a:pPr>
              <a:spcAft>
                <a:spcPts val="600"/>
              </a:spcAft>
            </a:pP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en-US" altLang="ko-KR" sz="1600" b="1" dirty="0"/>
              <a:t>FROM </a:t>
            </a:r>
            <a:r>
              <a:rPr lang="ko-KR" altLang="en-US" sz="1600" b="1" dirty="0"/>
              <a:t>이 깔끔하지만 </a:t>
            </a:r>
            <a:r>
              <a:rPr lang="en-US" altLang="ko-KR" sz="1600" b="1" dirty="0"/>
              <a:t>WHERE </a:t>
            </a:r>
            <a:r>
              <a:rPr lang="ko-KR" altLang="en-US" sz="1600" b="1" dirty="0"/>
              <a:t>가 복잡합니다</a:t>
            </a:r>
            <a:r>
              <a:rPr lang="en-US" altLang="ko-KR" sz="1600" b="1" dirty="0"/>
              <a:t>.</a:t>
            </a:r>
          </a:p>
          <a:p>
            <a:pPr>
              <a:spcAft>
                <a:spcPts val="600"/>
              </a:spcAft>
            </a:pP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ko-KR" altLang="en-US" sz="1600" b="1" dirty="0" err="1"/>
              <a:t>아우터</a:t>
            </a:r>
            <a:r>
              <a:rPr lang="ko-KR" altLang="en-US" sz="1600" b="1" dirty="0"/>
              <a:t> 조인은 </a:t>
            </a:r>
            <a:r>
              <a:rPr lang="en-US" altLang="ko-KR" sz="1600" b="1" dirty="0"/>
              <a:t>(+) </a:t>
            </a:r>
            <a:r>
              <a:rPr lang="ko-KR" altLang="en-US" sz="1600" b="1" dirty="0"/>
              <a:t>기호를 이용해서 표시를 </a:t>
            </a:r>
            <a:r>
              <a:rPr lang="ko-KR" altLang="en-US" sz="1600" b="1" dirty="0" err="1"/>
              <a:t>해야합니다</a:t>
            </a:r>
            <a:r>
              <a:rPr lang="en-US" altLang="ko-KR" sz="1600" b="1" dirty="0"/>
              <a:t>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B864D9-32EC-8022-1C58-CDC31E896758}"/>
              </a:ext>
            </a:extLst>
          </p:cNvPr>
          <p:cNvSpPr/>
          <p:nvPr/>
        </p:nvSpPr>
        <p:spPr>
          <a:xfrm>
            <a:off x="8000538" y="2219318"/>
            <a:ext cx="1890338" cy="413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E91612-0E88-42A4-7D43-E2B57F4CC38F}"/>
              </a:ext>
            </a:extLst>
          </p:cNvPr>
          <p:cNvSpPr txBox="1"/>
          <p:nvPr/>
        </p:nvSpPr>
        <p:spPr>
          <a:xfrm>
            <a:off x="6338198" y="3766836"/>
            <a:ext cx="5398179" cy="2277547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/>
              <a:t>FROM </a:t>
            </a:r>
            <a:r>
              <a:rPr lang="ko-KR" altLang="en-US" sz="1600" b="1" dirty="0"/>
              <a:t>뒤의 </a:t>
            </a:r>
            <a:r>
              <a:rPr lang="en-US" altLang="ko-KR" sz="1600" b="1" dirty="0"/>
              <a:t>ON</a:t>
            </a:r>
            <a:r>
              <a:rPr lang="ko-KR" altLang="en-US" sz="1600" b="1" dirty="0"/>
              <a:t> 부분에 조인조건을 사용합니다</a:t>
            </a:r>
            <a:r>
              <a:rPr lang="en-US" altLang="ko-KR" sz="1600" b="1" dirty="0"/>
              <a:t>. </a:t>
            </a:r>
          </a:p>
          <a:p>
            <a:pPr>
              <a:spcAft>
                <a:spcPts val="600"/>
              </a:spcAft>
            </a:pP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en-US" altLang="ko-KR" sz="1600" b="1" dirty="0"/>
              <a:t>WHERE</a:t>
            </a:r>
            <a:r>
              <a:rPr lang="ko-KR" altLang="en-US" sz="1600" b="1" dirty="0"/>
              <a:t>는 일반조건만 입력하면 되므로 깔끔합니다</a:t>
            </a:r>
            <a:r>
              <a:rPr lang="en-US" altLang="ko-KR" sz="1600" b="1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600" b="1" dirty="0"/>
              <a:t>대신 </a:t>
            </a:r>
            <a:r>
              <a:rPr lang="en-US" altLang="ko-KR" sz="1600" b="1" dirty="0"/>
              <a:t>FROM </a:t>
            </a:r>
            <a:r>
              <a:rPr lang="ko-KR" altLang="en-US" sz="1600" b="1" dirty="0"/>
              <a:t>부분이 </a:t>
            </a:r>
            <a:r>
              <a:rPr lang="ko-KR" altLang="en-US" sz="1600" b="1" dirty="0" err="1"/>
              <a:t>복잡해집니다</a:t>
            </a:r>
            <a:r>
              <a:rPr lang="en-US" altLang="ko-KR" sz="1600" b="1" dirty="0"/>
              <a:t>. </a:t>
            </a:r>
          </a:p>
          <a:p>
            <a:pPr>
              <a:spcAft>
                <a:spcPts val="600"/>
              </a:spcAft>
            </a:pP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en-US" altLang="ko-KR" sz="1600" b="1" dirty="0"/>
              <a:t>LEFT .. OUTER JOIN .. </a:t>
            </a:r>
            <a:r>
              <a:rPr lang="ko-KR" altLang="en-US" sz="1600" b="1" dirty="0"/>
              <a:t>등을 위처럼 명시하기 때문에</a:t>
            </a: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en-US" altLang="ko-KR" sz="1600" b="1" dirty="0"/>
              <a:t>(+) </a:t>
            </a:r>
            <a:r>
              <a:rPr lang="ko-KR" altLang="en-US" sz="1600" b="1" dirty="0"/>
              <a:t>기호가 </a:t>
            </a:r>
            <a:r>
              <a:rPr lang="ko-KR" altLang="en-US" sz="1600" b="1" dirty="0" err="1"/>
              <a:t>필요없습니다</a:t>
            </a:r>
            <a:r>
              <a:rPr lang="en-US" altLang="ko-KR" sz="1600" b="1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4502C8-C8EE-64CD-7495-A30494C5BEF7}"/>
              </a:ext>
            </a:extLst>
          </p:cNvPr>
          <p:cNvSpPr/>
          <p:nvPr/>
        </p:nvSpPr>
        <p:spPr>
          <a:xfrm>
            <a:off x="6219686" y="2631287"/>
            <a:ext cx="446360" cy="420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C209FA-25BB-8715-E242-ABA27BE6A254}"/>
              </a:ext>
            </a:extLst>
          </p:cNvPr>
          <p:cNvCxnSpPr>
            <a:cxnSpLocks/>
          </p:cNvCxnSpPr>
          <p:nvPr/>
        </p:nvCxnSpPr>
        <p:spPr>
          <a:xfrm>
            <a:off x="5645027" y="1788537"/>
            <a:ext cx="0" cy="4094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5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 </a:t>
            </a:r>
            <a:r>
              <a:rPr lang="en-US" altLang="ko-KR" sz="1800" b="1" dirty="0"/>
              <a:t>– INNER JOIN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45E4B-A490-6CEF-B910-DE437D66F683}"/>
              </a:ext>
            </a:extLst>
          </p:cNvPr>
          <p:cNvSpPr txBox="1"/>
          <p:nvPr/>
        </p:nvSpPr>
        <p:spPr>
          <a:xfrm>
            <a:off x="2519030" y="1107592"/>
            <a:ext cx="7426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따로 </a:t>
            </a:r>
            <a:r>
              <a:rPr lang="en-US" altLang="ko-KR" sz="2400" b="1" dirty="0"/>
              <a:t>(+) </a:t>
            </a:r>
            <a:r>
              <a:rPr lang="ko-KR" altLang="en-US" sz="2400" b="1" dirty="0"/>
              <a:t>조건이 없다면 </a:t>
            </a:r>
            <a:r>
              <a:rPr lang="en-US" altLang="ko-KR" sz="2400" b="1" dirty="0"/>
              <a:t>INNER JOIN </a:t>
            </a:r>
            <a:r>
              <a:rPr lang="ko-KR" altLang="en-US" sz="2400" b="1" dirty="0"/>
              <a:t>으로 연결하고 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FROM .. ON </a:t>
            </a:r>
            <a:r>
              <a:rPr lang="ko-KR" altLang="en-US" sz="2400" b="1" dirty="0"/>
              <a:t>뒤에 조인조건을 입력</a:t>
            </a:r>
            <a:r>
              <a:rPr lang="en-US" altLang="ko-KR" sz="2400" b="1" dirty="0"/>
              <a:t> 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WHERE </a:t>
            </a:r>
            <a:r>
              <a:rPr lang="ko-KR" altLang="en-US" sz="2400" b="1" dirty="0"/>
              <a:t>에 일반조건을 입력합니다</a:t>
            </a:r>
            <a:r>
              <a:rPr lang="en-US" altLang="ko-KR" sz="2400" b="1" dirty="0"/>
              <a:t>. 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4A266-E187-A5A2-0968-8DA980CE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2" y="3738834"/>
            <a:ext cx="4199565" cy="1938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6204F5-2672-8EB9-3244-AB26A47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82" y="3909097"/>
            <a:ext cx="6281116" cy="176872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97742A-CF36-421B-6360-A60BD2E9A7E9}"/>
              </a:ext>
            </a:extLst>
          </p:cNvPr>
          <p:cNvSpPr/>
          <p:nvPr/>
        </p:nvSpPr>
        <p:spPr>
          <a:xfrm>
            <a:off x="4425627" y="4458224"/>
            <a:ext cx="895082" cy="482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732A1-F952-9A7D-CBDA-06465ACFFC3A}"/>
              </a:ext>
            </a:extLst>
          </p:cNvPr>
          <p:cNvSpPr txBox="1"/>
          <p:nvPr/>
        </p:nvSpPr>
        <p:spPr>
          <a:xfrm>
            <a:off x="4323372" y="4181225"/>
            <a:ext cx="1087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ANSI</a:t>
            </a:r>
            <a:r>
              <a:rPr lang="ko-KR" altLang="en-US" sz="1200" b="1" dirty="0">
                <a:solidFill>
                  <a:srgbClr val="FF0000"/>
                </a:solidFill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2040267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313434-A9A4-0EA4-B744-F8C149CA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9" y="3732562"/>
            <a:ext cx="4731819" cy="17125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0376A1-9ECC-566D-55FB-8B0EF350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78" y="3792980"/>
            <a:ext cx="6038083" cy="1591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 </a:t>
            </a:r>
            <a:r>
              <a:rPr lang="en-US" altLang="ko-KR" sz="1800" b="1" dirty="0"/>
              <a:t>– </a:t>
            </a:r>
            <a:r>
              <a:rPr lang="en-US" altLang="ko-KR" b="1" dirty="0"/>
              <a:t>OUTER</a:t>
            </a:r>
            <a:r>
              <a:rPr lang="en-US" altLang="ko-KR" sz="1800" b="1" dirty="0"/>
              <a:t> JOIN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732A1-F952-9A7D-CBDA-06465ACFFC3A}"/>
              </a:ext>
            </a:extLst>
          </p:cNvPr>
          <p:cNvSpPr txBox="1"/>
          <p:nvPr/>
        </p:nvSpPr>
        <p:spPr>
          <a:xfrm>
            <a:off x="4635666" y="4013953"/>
            <a:ext cx="1087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ANSI</a:t>
            </a:r>
            <a:r>
              <a:rPr lang="ko-KR" altLang="en-US" sz="1200" b="1" dirty="0">
                <a:solidFill>
                  <a:srgbClr val="FF0000"/>
                </a:solidFill>
              </a:rPr>
              <a:t>로 변경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45E4B-A490-6CEF-B910-DE437D66F683}"/>
              </a:ext>
            </a:extLst>
          </p:cNvPr>
          <p:cNvSpPr txBox="1"/>
          <p:nvPr/>
        </p:nvSpPr>
        <p:spPr>
          <a:xfrm>
            <a:off x="1121598" y="1412905"/>
            <a:ext cx="9954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(+)</a:t>
            </a:r>
            <a:r>
              <a:rPr lang="ko-KR" altLang="en-US" sz="2400" b="1" dirty="0"/>
              <a:t> 이 붙은 반대쪽 테이블의 방향으로 </a:t>
            </a:r>
            <a:r>
              <a:rPr lang="en-US" altLang="ko-KR" sz="2400" b="1" dirty="0"/>
              <a:t>LEFT </a:t>
            </a:r>
            <a:r>
              <a:rPr lang="ko-KR" altLang="en-US" sz="2400" b="1" dirty="0"/>
              <a:t>혹은 </a:t>
            </a:r>
            <a:r>
              <a:rPr lang="en-US" altLang="ko-KR" sz="2400" b="1" dirty="0"/>
              <a:t>RIGHT </a:t>
            </a:r>
            <a:r>
              <a:rPr lang="ko-KR" altLang="en-US" sz="2400" b="1" dirty="0"/>
              <a:t>를 결정하고 </a:t>
            </a:r>
            <a:endParaRPr lang="en-US" altLang="ko-KR" sz="2400" b="1" dirty="0"/>
          </a:p>
          <a:p>
            <a:r>
              <a:rPr lang="en-US" altLang="ko-KR" sz="2400" b="1" dirty="0"/>
              <a:t>OUTER JOIN </a:t>
            </a:r>
            <a:r>
              <a:rPr lang="ko-KR" altLang="en-US" sz="2400" b="1" dirty="0"/>
              <a:t>으로 작성을 합니다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ON</a:t>
            </a:r>
            <a:r>
              <a:rPr lang="ko-KR" altLang="en-US" sz="2400" b="1" dirty="0"/>
              <a:t> 에 조인조건 </a:t>
            </a:r>
            <a:r>
              <a:rPr lang="en-US" altLang="ko-KR" sz="2400" b="1" dirty="0"/>
              <a:t>, WHERE </a:t>
            </a:r>
            <a:r>
              <a:rPr lang="ko-KR" altLang="en-US" sz="2400" b="1" dirty="0"/>
              <a:t>에 일반조건을 입력합니다</a:t>
            </a:r>
            <a:r>
              <a:rPr lang="en-US" altLang="ko-KR" sz="2400" b="1" dirty="0"/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97742A-CF36-421B-6360-A60BD2E9A7E9}"/>
              </a:ext>
            </a:extLst>
          </p:cNvPr>
          <p:cNvSpPr/>
          <p:nvPr/>
        </p:nvSpPr>
        <p:spPr>
          <a:xfrm>
            <a:off x="4844226" y="4276809"/>
            <a:ext cx="809574" cy="482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40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5963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b="1" dirty="0"/>
              <a:t>4</a:t>
            </a:r>
            <a:r>
              <a:rPr lang="en-US" altLang="ko-KR" sz="1800" b="1" dirty="0"/>
              <a:t>. ANSI </a:t>
            </a:r>
            <a:r>
              <a:rPr lang="ko-KR" altLang="en-US" sz="1800" b="1" dirty="0"/>
              <a:t>문법 </a:t>
            </a:r>
            <a:r>
              <a:rPr lang="en-US" altLang="ko-KR" sz="1800" b="1" dirty="0"/>
              <a:t>– FULL </a:t>
            </a:r>
            <a:r>
              <a:rPr lang="en-US" altLang="ko-KR" b="1" dirty="0"/>
              <a:t>OUTER</a:t>
            </a:r>
            <a:r>
              <a:rPr lang="en-US" altLang="ko-KR" sz="1800" b="1" dirty="0"/>
              <a:t> JOIN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45E4B-A490-6CEF-B910-DE437D66F683}"/>
              </a:ext>
            </a:extLst>
          </p:cNvPr>
          <p:cNvSpPr txBox="1"/>
          <p:nvPr/>
        </p:nvSpPr>
        <p:spPr>
          <a:xfrm>
            <a:off x="1896698" y="1011618"/>
            <a:ext cx="8398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양쪽 테이블 모두 </a:t>
            </a:r>
            <a:r>
              <a:rPr lang="en-US" altLang="ko-KR" sz="2400" b="1" dirty="0"/>
              <a:t>OUTER JOIN</a:t>
            </a:r>
            <a:r>
              <a:rPr lang="ko-KR" altLang="en-US" sz="2400" b="1" dirty="0"/>
              <a:t>을 하고 싶다면 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FULL OUTER JOIN</a:t>
            </a:r>
            <a:r>
              <a:rPr lang="ko-KR" altLang="en-US" sz="2400" b="1" dirty="0"/>
              <a:t>을 이용합니다</a:t>
            </a:r>
            <a:r>
              <a:rPr lang="en-US" altLang="ko-KR" sz="2400" b="1" dirty="0"/>
              <a:t>. (</a:t>
            </a:r>
            <a:r>
              <a:rPr lang="ko-KR" altLang="en-US" sz="2400" b="1" dirty="0"/>
              <a:t>오라클 문법에는 존재</a:t>
            </a:r>
            <a:r>
              <a:rPr lang="en-US" altLang="ko-KR" sz="2400" b="1" dirty="0"/>
              <a:t>X)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97B148-5522-8B43-1AF6-D3CA9C1D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7" y="2795750"/>
            <a:ext cx="6293930" cy="1246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3D97C9-93A0-232C-A4C7-8C93A33F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57" y="4562738"/>
            <a:ext cx="5965886" cy="17000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FB4D976-8313-B5C9-C402-35303AF5874C}"/>
              </a:ext>
            </a:extLst>
          </p:cNvPr>
          <p:cNvSpPr/>
          <p:nvPr/>
        </p:nvSpPr>
        <p:spPr>
          <a:xfrm>
            <a:off x="7574959" y="3690066"/>
            <a:ext cx="2421037" cy="19119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7683E6-28B9-9B53-BCAD-F39238519B36}"/>
              </a:ext>
            </a:extLst>
          </p:cNvPr>
          <p:cNvSpPr/>
          <p:nvPr/>
        </p:nvSpPr>
        <p:spPr>
          <a:xfrm>
            <a:off x="8785162" y="3668446"/>
            <a:ext cx="2598626" cy="191197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5DB4F-9F65-C347-F5ED-B34B254D579D}"/>
              </a:ext>
            </a:extLst>
          </p:cNvPr>
          <p:cNvSpPr txBox="1"/>
          <p:nvPr/>
        </p:nvSpPr>
        <p:spPr>
          <a:xfrm>
            <a:off x="8016770" y="3227129"/>
            <a:ext cx="7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B6BC1-2C66-05A4-2B13-83050E955B06}"/>
              </a:ext>
            </a:extLst>
          </p:cNvPr>
          <p:cNvSpPr txBox="1"/>
          <p:nvPr/>
        </p:nvSpPr>
        <p:spPr>
          <a:xfrm>
            <a:off x="9736173" y="3230677"/>
            <a:ext cx="157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회원연락처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541A2-11BF-C820-2227-FD82C9BE5782}"/>
              </a:ext>
            </a:extLst>
          </p:cNvPr>
          <p:cNvSpPr txBox="1"/>
          <p:nvPr/>
        </p:nvSpPr>
        <p:spPr>
          <a:xfrm>
            <a:off x="8986695" y="4173432"/>
            <a:ext cx="9583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A0001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992AF-5D6C-D11F-5A4F-62221571F347}"/>
              </a:ext>
            </a:extLst>
          </p:cNvPr>
          <p:cNvSpPr txBox="1"/>
          <p:nvPr/>
        </p:nvSpPr>
        <p:spPr>
          <a:xfrm>
            <a:off x="8982364" y="4617343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A0002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909DD-5EA3-A68E-712A-DF4757AE957A}"/>
              </a:ext>
            </a:extLst>
          </p:cNvPr>
          <p:cNvSpPr txBox="1"/>
          <p:nvPr/>
        </p:nvSpPr>
        <p:spPr>
          <a:xfrm>
            <a:off x="7776353" y="4422718"/>
            <a:ext cx="9180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A0003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98E5E-4F3B-47DB-012B-AC9D2EBB31C8}"/>
              </a:ext>
            </a:extLst>
          </p:cNvPr>
          <p:cNvSpPr txBox="1"/>
          <p:nvPr/>
        </p:nvSpPr>
        <p:spPr>
          <a:xfrm>
            <a:off x="10179911" y="4432677"/>
            <a:ext cx="100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A0004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B59994-3FBD-12F3-841C-8643AC75BC3C}"/>
              </a:ext>
            </a:extLst>
          </p:cNvPr>
          <p:cNvSpPr/>
          <p:nvPr/>
        </p:nvSpPr>
        <p:spPr>
          <a:xfrm>
            <a:off x="8988854" y="4139012"/>
            <a:ext cx="873085" cy="87833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C7884E-7329-B422-CFD9-6DEADC2893DB}"/>
              </a:ext>
            </a:extLst>
          </p:cNvPr>
          <p:cNvSpPr/>
          <p:nvPr/>
        </p:nvSpPr>
        <p:spPr>
          <a:xfrm>
            <a:off x="7426074" y="3596461"/>
            <a:ext cx="2659362" cy="2069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10396-E353-63C1-A313-39A87FBA3A53}"/>
              </a:ext>
            </a:extLst>
          </p:cNvPr>
          <p:cNvSpPr txBox="1"/>
          <p:nvPr/>
        </p:nvSpPr>
        <p:spPr>
          <a:xfrm>
            <a:off x="8439573" y="5873247"/>
            <a:ext cx="205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 </a:t>
            </a:r>
            <a:r>
              <a:rPr lang="ko-KR" altLang="en-US" sz="1400" b="1" dirty="0"/>
              <a:t>회원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를 기준으로 </a:t>
            </a:r>
            <a:r>
              <a:rPr lang="en-US" altLang="ko-KR" sz="1400" b="1" dirty="0"/>
              <a:t>] 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2D4BDC-AEF9-03E3-E9D6-A7DA6964202E}"/>
              </a:ext>
            </a:extLst>
          </p:cNvPr>
          <p:cNvSpPr/>
          <p:nvPr/>
        </p:nvSpPr>
        <p:spPr>
          <a:xfrm>
            <a:off x="8867709" y="3659152"/>
            <a:ext cx="2659362" cy="20699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21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8C9BF-C93D-C0A6-0BA9-116FB3FFE0C7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D9A6C2-FE8E-F773-4590-301B9B4E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98" y="2541043"/>
            <a:ext cx="4101807" cy="3150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4FCBFF-3C69-6F59-A2E0-CA5E2463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0" y="3823616"/>
            <a:ext cx="5630480" cy="5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5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89702-ABE1-37C9-769B-0C4B8E500C65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043B9-978F-0F2A-B347-C8AB3F15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644"/>
            <a:ext cx="5485080" cy="2289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C2C1E-5511-2F9C-27EC-473B7617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45" y="2607783"/>
            <a:ext cx="3924843" cy="31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64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실습을 해봅시다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A24A7-7010-65BF-91F8-8A28D7ACE8BF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0C8BE-C4EE-6974-903D-FA6683B3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65" y="2971769"/>
            <a:ext cx="5234551" cy="2572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C99E7B-8114-C0C7-3920-A3992262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88" y="3242784"/>
            <a:ext cx="4270047" cy="19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8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AF4A2D-76D7-F9E7-7F12-EACB9813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43" y="2734178"/>
            <a:ext cx="5106010" cy="30593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8C9BF-C93D-C0A6-0BA9-116FB3FFE0C7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4FCBFF-3C69-6F59-A2E0-CA5E2463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62" y="966154"/>
            <a:ext cx="5630480" cy="585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AF6AA-1E7A-1730-30CA-78B044ADE667}"/>
              </a:ext>
            </a:extLst>
          </p:cNvPr>
          <p:cNvSpPr txBox="1"/>
          <p:nvPr/>
        </p:nvSpPr>
        <p:spPr>
          <a:xfrm>
            <a:off x="5871126" y="2720516"/>
            <a:ext cx="657471" cy="459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</a:rPr>
              <a:t>답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21097C-2CEE-6531-5A2A-ED6F0FC4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4178"/>
            <a:ext cx="4101807" cy="315031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7D19942-71D3-2E16-2EE3-C74F95B7EE3D}"/>
              </a:ext>
            </a:extLst>
          </p:cNvPr>
          <p:cNvSpPr/>
          <p:nvPr/>
        </p:nvSpPr>
        <p:spPr>
          <a:xfrm>
            <a:off x="5055571" y="3908884"/>
            <a:ext cx="748069" cy="558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49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6519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테이블과 스키마의 관계</a:t>
            </a:r>
            <a:endParaRPr lang="en-US" altLang="ko-KR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232F5-23D5-3F63-06BC-0EC5340572AA}"/>
              </a:ext>
            </a:extLst>
          </p:cNvPr>
          <p:cNvSpPr txBox="1"/>
          <p:nvPr/>
        </p:nvSpPr>
        <p:spPr>
          <a:xfrm>
            <a:off x="698755" y="1336783"/>
            <a:ext cx="1079449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highlight>
                  <a:srgbClr val="FFFF00"/>
                </a:highlight>
              </a:rPr>
              <a:t>FROM </a:t>
            </a:r>
            <a:r>
              <a:rPr lang="ko-KR" altLang="en-US" sz="2800" b="1" dirty="0">
                <a:highlight>
                  <a:srgbClr val="FFFF00"/>
                </a:highlight>
              </a:rPr>
              <a:t>뒤에 테이블이 한 개만 있다면</a:t>
            </a:r>
            <a:r>
              <a:rPr lang="ko-KR" altLang="en-US" sz="2800" b="1" dirty="0"/>
              <a:t> 테이블도 생략 가능합니다</a:t>
            </a:r>
            <a:r>
              <a:rPr lang="en-US" altLang="ko-KR" sz="2800" b="1" dirty="0"/>
              <a:t>.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E605C5-B1F6-920F-B4EC-EBCC88738010}"/>
              </a:ext>
            </a:extLst>
          </p:cNvPr>
          <p:cNvCxnSpPr>
            <a:cxnSpLocks/>
          </p:cNvCxnSpPr>
          <p:nvPr/>
        </p:nvCxnSpPr>
        <p:spPr>
          <a:xfrm>
            <a:off x="2466109" y="3364348"/>
            <a:ext cx="1904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70D09B-CDD8-B26A-F9DA-A9A6749455EE}"/>
              </a:ext>
            </a:extLst>
          </p:cNvPr>
          <p:cNvCxnSpPr>
            <a:cxnSpLocks/>
          </p:cNvCxnSpPr>
          <p:nvPr/>
        </p:nvCxnSpPr>
        <p:spPr>
          <a:xfrm>
            <a:off x="2466109" y="3831863"/>
            <a:ext cx="211776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998982-1201-135D-3C77-492D7900247D}"/>
              </a:ext>
            </a:extLst>
          </p:cNvPr>
          <p:cNvCxnSpPr>
            <a:cxnSpLocks/>
          </p:cNvCxnSpPr>
          <p:nvPr/>
        </p:nvCxnSpPr>
        <p:spPr>
          <a:xfrm flipV="1">
            <a:off x="2466109" y="4284354"/>
            <a:ext cx="2010888" cy="155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AB9E7-672D-E9EB-9BA0-6724EA84DED3}"/>
              </a:ext>
            </a:extLst>
          </p:cNvPr>
          <p:cNvCxnSpPr>
            <a:cxnSpLocks/>
          </p:cNvCxnSpPr>
          <p:nvPr/>
        </p:nvCxnSpPr>
        <p:spPr>
          <a:xfrm>
            <a:off x="2466109" y="4719147"/>
            <a:ext cx="127923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CB354B-64D7-91B8-7053-B04AA9D8C686}"/>
              </a:ext>
            </a:extLst>
          </p:cNvPr>
          <p:cNvCxnSpPr>
            <a:cxnSpLocks/>
          </p:cNvCxnSpPr>
          <p:nvPr/>
        </p:nvCxnSpPr>
        <p:spPr>
          <a:xfrm>
            <a:off x="2466109" y="5204057"/>
            <a:ext cx="201088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758B3F5-288E-6406-9E24-DEB1B7D2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6" y="2208836"/>
            <a:ext cx="10262388" cy="38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58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89702-ABE1-37C9-769B-0C4B8E500C65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043B9-978F-0F2A-B347-C8AB3F15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4355"/>
            <a:ext cx="4773843" cy="1992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C2C1E-5511-2F9C-27EC-473B7617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98" y="93538"/>
            <a:ext cx="1996437" cy="15971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CC07CA-99D3-F50A-8814-837FFD393BA9}"/>
              </a:ext>
            </a:extLst>
          </p:cNvPr>
          <p:cNvSpPr/>
          <p:nvPr/>
        </p:nvSpPr>
        <p:spPr>
          <a:xfrm rot="2653498">
            <a:off x="3638600" y="4458555"/>
            <a:ext cx="748069" cy="558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5F0AC1-FF69-A269-6A35-1D9FF2304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881" y="4705648"/>
            <a:ext cx="7101296" cy="1835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2BCDB7-E871-5B35-C0BE-E9360733887A}"/>
              </a:ext>
            </a:extLst>
          </p:cNvPr>
          <p:cNvSpPr txBox="1"/>
          <p:nvPr/>
        </p:nvSpPr>
        <p:spPr>
          <a:xfrm>
            <a:off x="4146675" y="5198724"/>
            <a:ext cx="657471" cy="459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</a:rPr>
              <a:t>답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65101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0BAA-21E6-9E64-7C7C-6383792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A24A7-7010-65BF-91F8-8A28D7ACE8BF}"/>
              </a:ext>
            </a:extLst>
          </p:cNvPr>
          <p:cNvSpPr txBox="1"/>
          <p:nvPr/>
        </p:nvSpPr>
        <p:spPr>
          <a:xfrm>
            <a:off x="706192" y="1690688"/>
            <a:ext cx="10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아래 오라클 방식의 쿼리를 </a:t>
            </a:r>
            <a:r>
              <a:rPr lang="en-US" altLang="ko-KR" sz="2400" b="1" dirty="0"/>
              <a:t>ANSI </a:t>
            </a:r>
            <a:r>
              <a:rPr lang="ko-KR" altLang="en-US" sz="2400" b="1" dirty="0"/>
              <a:t>방식의 조인문법으로 변경해보세요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0C8BE-C4EE-6974-903D-FA6683B3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51" y="2416916"/>
            <a:ext cx="3705884" cy="1811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C99E7B-8114-C0C7-3920-A3992262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97" y="249400"/>
            <a:ext cx="2759554" cy="1243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1D953-7661-ED5F-D947-019A2B5CF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18" y="4350767"/>
            <a:ext cx="7027214" cy="214210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1E1D3F-FF7A-7CD8-02A7-F5271129D40C}"/>
              </a:ext>
            </a:extLst>
          </p:cNvPr>
          <p:cNvSpPr/>
          <p:nvPr/>
        </p:nvSpPr>
        <p:spPr>
          <a:xfrm rot="2653498">
            <a:off x="3492016" y="4390600"/>
            <a:ext cx="748069" cy="558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DFAE6-04C8-E1E0-B170-F0F7AF499090}"/>
              </a:ext>
            </a:extLst>
          </p:cNvPr>
          <p:cNvSpPr txBox="1"/>
          <p:nvPr/>
        </p:nvSpPr>
        <p:spPr>
          <a:xfrm>
            <a:off x="4204047" y="4559162"/>
            <a:ext cx="657471" cy="459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</a:rPr>
              <a:t>답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13516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E4362-0127-996F-579E-31FDD86A731D}"/>
              </a:ext>
            </a:extLst>
          </p:cNvPr>
          <p:cNvSpPr txBox="1"/>
          <p:nvPr/>
        </p:nvSpPr>
        <p:spPr>
          <a:xfrm>
            <a:off x="2909274" y="2767280"/>
            <a:ext cx="6373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/>
              <a:t>FROM END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257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36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094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2. </a:t>
            </a:r>
            <a:r>
              <a:rPr lang="ko-KR" altLang="en-US" sz="1800" b="1" dirty="0"/>
              <a:t>여러 테이블 한번에 사용하기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71F9E-C9B0-0B22-152F-C5AF1BEF20EA}"/>
              </a:ext>
            </a:extLst>
          </p:cNvPr>
          <p:cNvSpPr txBox="1"/>
          <p:nvPr/>
        </p:nvSpPr>
        <p:spPr>
          <a:xfrm>
            <a:off x="907445" y="1186907"/>
            <a:ext cx="10677101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/>
              <a:t>FROM </a:t>
            </a:r>
            <a:r>
              <a:rPr lang="ko-KR" altLang="en-US" sz="3200" b="1" dirty="0"/>
              <a:t>뒤에 </a:t>
            </a:r>
            <a:r>
              <a:rPr lang="ko-KR" altLang="en-US" sz="3200" b="1" dirty="0">
                <a:solidFill>
                  <a:srgbClr val="FF0000"/>
                </a:solidFill>
              </a:rPr>
              <a:t>테이블을 두 개 이상 입력</a:t>
            </a:r>
            <a:r>
              <a:rPr lang="ko-KR" altLang="en-US" sz="3200" b="1" dirty="0"/>
              <a:t>할 수 있습니다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</a:t>
            </a:r>
            <a:endParaRPr lang="en-US" altLang="ko-KR" sz="3200" b="1" dirty="0"/>
          </a:p>
        </p:txBody>
      </p:sp>
      <p:pic>
        <p:nvPicPr>
          <p:cNvPr id="11" name="그래픽 10" descr="혼란스러운 사람 윤곽선">
            <a:extLst>
              <a:ext uri="{FF2B5EF4-FFF2-40B4-BE49-F238E27FC236}">
                <a16:creationId xmlns:a16="http://schemas.microsoft.com/office/drawing/2014/main" id="{FDFB7937-A55F-208B-9F17-FFFF7099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8" y="4509830"/>
            <a:ext cx="1670153" cy="1670153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6800AB6-2312-DE97-326E-F40436B32026}"/>
              </a:ext>
            </a:extLst>
          </p:cNvPr>
          <p:cNvSpPr/>
          <p:nvPr/>
        </p:nvSpPr>
        <p:spPr>
          <a:xfrm>
            <a:off x="362029" y="2549376"/>
            <a:ext cx="4082526" cy="1216527"/>
          </a:xfrm>
          <a:prstGeom prst="wedgeRectCallout">
            <a:avLst>
              <a:gd name="adj1" fmla="val -35048"/>
              <a:gd name="adj2" fmla="val 874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FROM </a:t>
            </a:r>
            <a:r>
              <a:rPr lang="ko-KR" altLang="en-US" b="1" dirty="0">
                <a:solidFill>
                  <a:schemeClr val="tx1"/>
                </a:solidFill>
              </a:rPr>
              <a:t>뒤에 콤마</a:t>
            </a:r>
            <a:r>
              <a:rPr lang="en-US" altLang="ko-KR" b="1" dirty="0">
                <a:solidFill>
                  <a:schemeClr val="tx1"/>
                </a:solidFill>
              </a:rPr>
              <a:t>( , ) </a:t>
            </a:r>
            <a:r>
              <a:rPr lang="ko-KR" altLang="en-US" b="1" dirty="0">
                <a:solidFill>
                  <a:schemeClr val="tx1"/>
                </a:solidFill>
              </a:rPr>
              <a:t>를 이용해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여러 테이블을 입력할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2708DD-4D37-F87D-682B-D9B02A10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793" y="3236123"/>
            <a:ext cx="656364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094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2. </a:t>
            </a:r>
            <a:r>
              <a:rPr lang="ko-KR" altLang="en-US" sz="1800" b="1" dirty="0"/>
              <a:t>여러 테이블 한번에 사용하기 </a:t>
            </a:r>
            <a:r>
              <a:rPr lang="en-US" altLang="ko-KR" sz="1800" b="1" dirty="0"/>
              <a:t>(</a:t>
            </a:r>
            <a:r>
              <a:rPr lang="ko-KR" altLang="en-US" sz="1800" b="1" dirty="0">
                <a:solidFill>
                  <a:srgbClr val="FF0000"/>
                </a:solidFill>
              </a:rPr>
              <a:t>출력 상태가</a:t>
            </a:r>
            <a:r>
              <a:rPr lang="en-US" altLang="ko-KR" sz="1800" b="1" dirty="0">
                <a:solidFill>
                  <a:srgbClr val="FF0000"/>
                </a:solidFill>
              </a:rPr>
              <a:t>…?</a:t>
            </a:r>
            <a:r>
              <a:rPr lang="en-US" altLang="ko-KR" sz="1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F0A92-9629-96AF-8F66-2638A747EB3D}"/>
              </a:ext>
            </a:extLst>
          </p:cNvPr>
          <p:cNvSpPr txBox="1"/>
          <p:nvPr/>
        </p:nvSpPr>
        <p:spPr>
          <a:xfrm>
            <a:off x="5660873" y="4127553"/>
            <a:ext cx="86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….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8F902-3B8B-36B5-E243-AD84E37B7D84}"/>
              </a:ext>
            </a:extLst>
          </p:cNvPr>
          <p:cNvSpPr txBox="1"/>
          <p:nvPr/>
        </p:nvSpPr>
        <p:spPr>
          <a:xfrm>
            <a:off x="1049923" y="4801476"/>
            <a:ext cx="981481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출력된 </a:t>
            </a:r>
            <a:r>
              <a:rPr lang="ko-KR" altLang="en-US" b="1" dirty="0" err="1">
                <a:solidFill>
                  <a:srgbClr val="FF0000"/>
                </a:solidFill>
              </a:rPr>
              <a:t>튜플</a:t>
            </a:r>
            <a:r>
              <a:rPr lang="ko-KR" altLang="en-US" b="1" dirty="0"/>
              <a:t> 개수 </a:t>
            </a:r>
            <a:r>
              <a:rPr lang="en-US" altLang="ko-KR" b="1" dirty="0"/>
              <a:t>(50</a:t>
            </a:r>
            <a:r>
              <a:rPr lang="ko-KR" altLang="en-US" b="1" dirty="0"/>
              <a:t>개</a:t>
            </a:r>
            <a:r>
              <a:rPr lang="en-US" altLang="ko-KR" b="1" dirty="0"/>
              <a:t>) = TB_MEMBER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튜플</a:t>
            </a:r>
            <a:r>
              <a:rPr lang="ko-KR" altLang="en-US" b="1" dirty="0"/>
              <a:t> </a:t>
            </a:r>
            <a:r>
              <a:rPr lang="en-US" altLang="ko-KR" b="1" dirty="0"/>
              <a:t>10</a:t>
            </a:r>
            <a:r>
              <a:rPr lang="ko-KR" altLang="en-US" b="1" dirty="0"/>
              <a:t>개</a:t>
            </a:r>
            <a:r>
              <a:rPr lang="en-US" altLang="ko-KR" b="1" dirty="0"/>
              <a:t>) </a:t>
            </a:r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r>
              <a:rPr lang="en-US" altLang="ko-KR" b="1" dirty="0"/>
              <a:t>TB_MEMBER_TEL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튜플</a:t>
            </a:r>
            <a:r>
              <a:rPr lang="en-US" altLang="ko-KR" b="1" dirty="0"/>
              <a:t> 5</a:t>
            </a:r>
            <a:r>
              <a:rPr lang="ko-KR" altLang="en-US" b="1" dirty="0"/>
              <a:t>개</a:t>
            </a:r>
            <a:r>
              <a:rPr lang="en-US" altLang="ko-KR" b="1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2E182-CF5A-215F-D9E9-A9CFA286A8CB}"/>
              </a:ext>
            </a:extLst>
          </p:cNvPr>
          <p:cNvSpPr txBox="1"/>
          <p:nvPr/>
        </p:nvSpPr>
        <p:spPr>
          <a:xfrm>
            <a:off x="1048139" y="5940911"/>
            <a:ext cx="473981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 원리는 </a:t>
            </a:r>
            <a:r>
              <a:rPr lang="ko-KR" altLang="en-US" b="1" dirty="0">
                <a:highlight>
                  <a:srgbClr val="FFFF00"/>
                </a:highlight>
              </a:rPr>
              <a:t>조인</a:t>
            </a:r>
            <a:r>
              <a:rPr lang="en-US" altLang="ko-KR" b="1" dirty="0">
                <a:highlight>
                  <a:srgbClr val="FFFF00"/>
                </a:highlight>
              </a:rPr>
              <a:t>(JOIN) </a:t>
            </a:r>
            <a:r>
              <a:rPr lang="ko-KR" altLang="en-US" b="1" dirty="0"/>
              <a:t>에서 다룹니다</a:t>
            </a:r>
            <a:r>
              <a:rPr lang="en-US" altLang="ko-KR" b="1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966F-0583-B309-4ED7-BA08C709EEC5}"/>
              </a:ext>
            </a:extLst>
          </p:cNvPr>
          <p:cNvSpPr txBox="1"/>
          <p:nvPr/>
        </p:nvSpPr>
        <p:spPr>
          <a:xfrm>
            <a:off x="1049922" y="5343554"/>
            <a:ext cx="1009393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출력된 </a:t>
            </a:r>
            <a:r>
              <a:rPr lang="ko-KR" altLang="en-US" b="1" dirty="0">
                <a:solidFill>
                  <a:srgbClr val="FF0000"/>
                </a:solidFill>
              </a:rPr>
              <a:t>컬럼</a:t>
            </a:r>
            <a:r>
              <a:rPr lang="ko-KR" altLang="en-US" b="1" dirty="0"/>
              <a:t> 개수 </a:t>
            </a:r>
            <a:r>
              <a:rPr lang="en-US" altLang="ko-KR" b="1" dirty="0"/>
              <a:t>(12</a:t>
            </a:r>
            <a:r>
              <a:rPr lang="ko-KR" altLang="en-US" b="1" dirty="0"/>
              <a:t>개</a:t>
            </a:r>
            <a:r>
              <a:rPr lang="en-US" altLang="ko-KR" b="1" dirty="0"/>
              <a:t>) = TB_MEMBER (</a:t>
            </a:r>
            <a:r>
              <a:rPr lang="ko-KR" altLang="en-US" b="1" dirty="0"/>
              <a:t>컬럼  </a:t>
            </a:r>
            <a:r>
              <a:rPr lang="en-US" altLang="ko-KR" b="1" dirty="0"/>
              <a:t>9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+</a:t>
            </a:r>
            <a:r>
              <a:rPr lang="en-US" altLang="ko-KR" b="1" dirty="0"/>
              <a:t> TB_MEMBER_TEL  (</a:t>
            </a:r>
            <a:r>
              <a:rPr lang="ko-KR" altLang="en-US" b="1" dirty="0"/>
              <a:t>컬럼</a:t>
            </a:r>
            <a:r>
              <a:rPr lang="en-US" altLang="ko-KR" b="1" dirty="0"/>
              <a:t> 3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616D6E-48B7-3D1D-D26E-A56A1A3A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1" y="648065"/>
            <a:ext cx="10667277" cy="3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3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</TotalTime>
  <Words>3128</Words>
  <Application>Microsoft Office PowerPoint</Application>
  <PresentationFormat>와이드스크린</PresentationFormat>
  <Paragraphs>745</Paragraphs>
  <Slides>62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FROM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FROM  - 조인(join)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문제를 풀어봅시다(1/2)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실습을 해봅시다(1/5)</vt:lpstr>
      <vt:lpstr>실습을 해봅시다(2/5)</vt:lpstr>
      <vt:lpstr>실습을 해봅시다(3/5)</vt:lpstr>
      <vt:lpstr>PowerPoint 프레젠테이션</vt:lpstr>
      <vt:lpstr>PowerPoint 프레젠테이션</vt:lpstr>
      <vt:lpstr>답안(1/5)</vt:lpstr>
      <vt:lpstr>답안(2/5)</vt:lpstr>
      <vt:lpstr>답안(3/5)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실습을 해봅시다(1/3)</vt:lpstr>
      <vt:lpstr>실습을 해봅시다(2/3)</vt:lpstr>
      <vt:lpstr>실습을 해봅시다(3/3)</vt:lpstr>
      <vt:lpstr>답안 (1/3)</vt:lpstr>
      <vt:lpstr>답안 (2/3)</vt:lpstr>
      <vt:lpstr>답안 (3/3)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</dc:title>
  <dc:creator>강 태우</dc:creator>
  <cp:lastModifiedBy>강 태우</cp:lastModifiedBy>
  <cp:revision>263</cp:revision>
  <dcterms:created xsi:type="dcterms:W3CDTF">2022-11-11T09:20:21Z</dcterms:created>
  <dcterms:modified xsi:type="dcterms:W3CDTF">2023-05-09T07:54:58Z</dcterms:modified>
</cp:coreProperties>
</file>